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399" r:id="rId3"/>
    <p:sldId id="378" r:id="rId4"/>
    <p:sldId id="401" r:id="rId5"/>
    <p:sldId id="404" r:id="rId6"/>
    <p:sldId id="405" r:id="rId7"/>
    <p:sldId id="406" r:id="rId8"/>
    <p:sldId id="407" r:id="rId9"/>
    <p:sldId id="400" r:id="rId10"/>
    <p:sldId id="371" r:id="rId11"/>
    <p:sldId id="372" r:id="rId12"/>
    <p:sldId id="379" r:id="rId13"/>
    <p:sldId id="398" r:id="rId14"/>
    <p:sldId id="373" r:id="rId15"/>
    <p:sldId id="408" r:id="rId16"/>
    <p:sldId id="375" r:id="rId17"/>
    <p:sldId id="376" r:id="rId18"/>
    <p:sldId id="377" r:id="rId19"/>
    <p:sldId id="390" r:id="rId20"/>
    <p:sldId id="397" r:id="rId21"/>
    <p:sldId id="395" r:id="rId22"/>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9900"/>
    <a:srgbClr val="FF0000"/>
    <a:srgbClr val="F4DCDD"/>
    <a:srgbClr val="800000"/>
    <a:srgbClr val="FFFFCC"/>
    <a:srgbClr val="00CC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it-IT"/>
          </a:p>
        </p:txBody>
      </p:sp>
      <p:sp>
        <p:nvSpPr>
          <p:cNvPr id="3277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it-IT"/>
          </a:p>
        </p:txBody>
      </p:sp>
      <p:sp>
        <p:nvSpPr>
          <p:cNvPr id="3277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it-IT"/>
          </a:p>
        </p:txBody>
      </p:sp>
      <p:sp>
        <p:nvSpPr>
          <p:cNvPr id="3277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BF355449-463B-4D3F-960C-96BEC824DA05}" type="slidenum">
              <a:rPr lang="it-IT"/>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it-IT"/>
          </a:p>
        </p:txBody>
      </p:sp>
      <p:sp>
        <p:nvSpPr>
          <p:cNvPr id="12291"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it-IT"/>
          </a:p>
        </p:txBody>
      </p:sp>
      <p:sp>
        <p:nvSpPr>
          <p:cNvPr id="1229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229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it-IT"/>
          </a:p>
        </p:txBody>
      </p:sp>
      <p:sp>
        <p:nvSpPr>
          <p:cNvPr id="1229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7C247F52-F46F-4A8B-BF01-511BE9D64ACF}"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992188" y="768350"/>
            <a:ext cx="5114925" cy="3836988"/>
          </a:xfrm>
          <a:ln/>
        </p:spPr>
      </p:sp>
      <p:sp>
        <p:nvSpPr>
          <p:cNvPr id="358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xfrm>
            <a:off x="992188" y="768350"/>
            <a:ext cx="5114925" cy="3836988"/>
          </a:xfrm>
          <a:ln/>
        </p:spPr>
      </p:sp>
      <p:sp>
        <p:nvSpPr>
          <p:cNvPr id="22528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xfrm>
            <a:off x="992188" y="768350"/>
            <a:ext cx="5114925" cy="3836988"/>
          </a:xfrm>
          <a:ln/>
        </p:spPr>
      </p:sp>
      <p:sp>
        <p:nvSpPr>
          <p:cNvPr id="22733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xfrm>
            <a:off x="992188" y="768350"/>
            <a:ext cx="5114925" cy="3836988"/>
          </a:xfrm>
          <a:ln/>
        </p:spPr>
      </p:sp>
      <p:sp>
        <p:nvSpPr>
          <p:cNvPr id="22733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xfrm>
            <a:off x="992188" y="768350"/>
            <a:ext cx="5114925" cy="3836988"/>
          </a:xfrm>
          <a:ln/>
        </p:spPr>
      </p:sp>
      <p:sp>
        <p:nvSpPr>
          <p:cNvPr id="22733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spect="1" noChangeArrowheads="1" noTextEdit="1"/>
          </p:cNvSpPr>
          <p:nvPr>
            <p:ph type="sldImg"/>
          </p:nvPr>
        </p:nvSpPr>
        <p:spPr>
          <a:xfrm>
            <a:off x="992188" y="768350"/>
            <a:ext cx="5114925" cy="3836988"/>
          </a:xfrm>
          <a:ln/>
        </p:spPr>
      </p:sp>
      <p:sp>
        <p:nvSpPr>
          <p:cNvPr id="22937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992188" y="768350"/>
            <a:ext cx="5114925" cy="3836988"/>
          </a:xfrm>
          <a:ln/>
        </p:spPr>
      </p:sp>
      <p:sp>
        <p:nvSpPr>
          <p:cNvPr id="358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spect="1" noChangeArrowheads="1" noTextEdit="1"/>
          </p:cNvSpPr>
          <p:nvPr>
            <p:ph type="sldImg"/>
          </p:nvPr>
        </p:nvSpPr>
        <p:spPr>
          <a:xfrm>
            <a:off x="992188" y="768350"/>
            <a:ext cx="5114925" cy="3836988"/>
          </a:xfrm>
          <a:ln/>
        </p:spPr>
      </p:sp>
      <p:sp>
        <p:nvSpPr>
          <p:cNvPr id="23347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Rot="1" noChangeAspect="1" noChangeArrowheads="1" noTextEdit="1"/>
          </p:cNvSpPr>
          <p:nvPr>
            <p:ph type="sldImg"/>
          </p:nvPr>
        </p:nvSpPr>
        <p:spPr>
          <a:xfrm>
            <a:off x="992188" y="768350"/>
            <a:ext cx="5114925" cy="3836988"/>
          </a:xfrm>
          <a:ln/>
        </p:spPr>
      </p:sp>
      <p:sp>
        <p:nvSpPr>
          <p:cNvPr id="23552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xfrm>
            <a:off x="992188" y="768350"/>
            <a:ext cx="5114925" cy="3836988"/>
          </a:xfrm>
          <a:ln/>
        </p:spPr>
      </p:sp>
      <p:sp>
        <p:nvSpPr>
          <p:cNvPr id="23757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992188" y="768350"/>
            <a:ext cx="5114925" cy="3836988"/>
          </a:xfrm>
          <a:ln/>
        </p:spPr>
      </p:sp>
      <p:sp>
        <p:nvSpPr>
          <p:cNvPr id="18435"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xfrm>
            <a:off x="992188" y="768350"/>
            <a:ext cx="5114925" cy="3836988"/>
          </a:xfrm>
          <a:ln/>
        </p:spPr>
      </p:sp>
      <p:sp>
        <p:nvSpPr>
          <p:cNvPr id="1894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992188" y="768350"/>
            <a:ext cx="5114925" cy="3836988"/>
          </a:xfrm>
          <a:ln/>
        </p:spPr>
      </p:sp>
      <p:sp>
        <p:nvSpPr>
          <p:cNvPr id="21507"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992188" y="768350"/>
            <a:ext cx="5114925" cy="3836988"/>
          </a:xfrm>
          <a:ln/>
        </p:spPr>
      </p:sp>
      <p:sp>
        <p:nvSpPr>
          <p:cNvPr id="358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992188" y="768350"/>
            <a:ext cx="5114925" cy="3836988"/>
          </a:xfrm>
          <a:ln/>
        </p:spPr>
      </p:sp>
      <p:sp>
        <p:nvSpPr>
          <p:cNvPr id="4301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a:xfrm>
            <a:off x="992188" y="768350"/>
            <a:ext cx="5114925" cy="3836988"/>
          </a:xfrm>
          <a:ln/>
        </p:spPr>
      </p:sp>
      <p:sp>
        <p:nvSpPr>
          <p:cNvPr id="24576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spect="1" noChangeArrowheads="1" noTextEdit="1"/>
          </p:cNvSpPr>
          <p:nvPr>
            <p:ph type="sldImg"/>
          </p:nvPr>
        </p:nvSpPr>
        <p:spPr>
          <a:xfrm>
            <a:off x="909170" y="767638"/>
            <a:ext cx="5280960" cy="3838184"/>
          </a:xfrm>
          <a:ln/>
        </p:spPr>
      </p:sp>
      <p:sp>
        <p:nvSpPr>
          <p:cNvPr id="24781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9170" y="767638"/>
            <a:ext cx="5280960" cy="3838184"/>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61F4E2-F227-4A7B-982F-23D1834DF030}" type="slidenum">
              <a:rPr lang="it-IT" smtClean="0"/>
              <a:pPr/>
              <a:t>7</a:t>
            </a:fld>
            <a:endParaRPr lang="it-IT"/>
          </a:p>
        </p:txBody>
      </p:sp>
    </p:spTree>
    <p:extLst>
      <p:ext uri="{BB962C8B-B14F-4D97-AF65-F5344CB8AC3E}">
        <p14:creationId xmlns="" xmlns:p14="http://schemas.microsoft.com/office/powerpoint/2010/main" val="488444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9170" y="767638"/>
            <a:ext cx="5280960" cy="3838184"/>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61F4E2-F227-4A7B-982F-23D1834DF030}" type="slidenum">
              <a:rPr lang="it-IT" smtClean="0"/>
              <a:pPr/>
              <a:t>8</a:t>
            </a:fld>
            <a:endParaRPr lang="it-IT"/>
          </a:p>
        </p:txBody>
      </p:sp>
    </p:spTree>
    <p:extLst>
      <p:ext uri="{BB962C8B-B14F-4D97-AF65-F5344CB8AC3E}">
        <p14:creationId xmlns="" xmlns:p14="http://schemas.microsoft.com/office/powerpoint/2010/main" val="2239680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992188" y="768350"/>
            <a:ext cx="5114925" cy="3836988"/>
          </a:xfrm>
          <a:ln/>
        </p:spPr>
      </p:sp>
      <p:sp>
        <p:nvSpPr>
          <p:cNvPr id="35843" name="Rectangle 3"/>
          <p:cNvSpPr>
            <a:spLocks noGrp="1" noChangeArrowheads="1"/>
          </p:cNvSpPr>
          <p:nvPr>
            <p:ph type="body"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4506E48-FB94-4949-AA91-F52CCC978DDC}"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58695613-5AE4-4144-B6D5-A954A9775034}"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316B049-4E41-40F4-829B-E6927E41B670}"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A51EE31C-858C-4ABB-A172-6E2F096D0936}"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548734B-FE13-4248-B08B-53D40AC7662B}"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2E5914C6-20BA-4E6D-9AB2-538B13BEB2F3}"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F30CB1E2-6B58-4C72-9F3B-30DCC8EFDA48}"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B99ACBBA-697F-48B4-9844-1C8C03D5508D}"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3862287A-7794-498A-AD12-E078815AEECA}"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DB98EBE7-7E08-4997-848A-C4092D5E33D9}"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7C50C328-B8FB-4153-9426-E9311373EBE5}"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38CE8EA-D62A-4EC1-B182-FD8E85716FAF}"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99"/>
            </a:gs>
            <a:gs pos="100000">
              <a:srgbClr val="FFFFCC"/>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59113" y="4652963"/>
            <a:ext cx="5257800" cy="936625"/>
          </a:xfrm>
        </p:spPr>
        <p:txBody>
          <a:bodyPr/>
          <a:lstStyle/>
          <a:p>
            <a:pPr algn="r"/>
            <a:r>
              <a:rPr lang="en-US" sz="1600" b="1" dirty="0" smtClean="0">
                <a:solidFill>
                  <a:srgbClr val="C00000"/>
                </a:solidFill>
                <a:latin typeface="Calibri" pitchFamily="34" charset="0"/>
              </a:rPr>
              <a:t>“Money as a Means of Community Belonging”</a:t>
            </a:r>
            <a:r>
              <a:rPr lang="en-US" sz="1600" b="1" i="1" dirty="0" smtClean="0">
                <a:solidFill>
                  <a:srgbClr val="C00000"/>
                </a:solidFill>
                <a:latin typeface="Calibri" pitchFamily="34" charset="0"/>
              </a:rPr>
              <a:t> </a:t>
            </a:r>
            <a:r>
              <a:rPr lang="en-US" sz="1600" b="1" dirty="0">
                <a:solidFill>
                  <a:srgbClr val="C00000"/>
                </a:solidFill>
                <a:latin typeface="Calibri" pitchFamily="34" charset="0"/>
              </a:rPr>
              <a:t/>
            </a:r>
            <a:br>
              <a:rPr lang="en-US" sz="1600" b="1" dirty="0">
                <a:solidFill>
                  <a:srgbClr val="C00000"/>
                </a:solidFill>
                <a:latin typeface="Calibri" pitchFamily="34" charset="0"/>
              </a:rPr>
            </a:br>
            <a:r>
              <a:rPr lang="en-US" sz="1400" dirty="0" smtClean="0">
                <a:solidFill>
                  <a:schemeClr val="tx1"/>
                </a:solidFill>
                <a:latin typeface="Calibri" pitchFamily="34" charset="0"/>
              </a:rPr>
              <a:t>2018 Winter School, EUMOL Jean Monnet Chair </a:t>
            </a:r>
            <a:br>
              <a:rPr lang="en-US" sz="1400" dirty="0" smtClean="0">
                <a:solidFill>
                  <a:schemeClr val="tx1"/>
                </a:solidFill>
                <a:latin typeface="Calibri" pitchFamily="34" charset="0"/>
              </a:rPr>
            </a:br>
            <a:r>
              <a:rPr lang="en-US" sz="1400" dirty="0" smtClean="0">
                <a:solidFill>
                  <a:schemeClr val="tx1"/>
                </a:solidFill>
                <a:latin typeface="Calibri" pitchFamily="34" charset="0"/>
              </a:rPr>
              <a:t>12-14 December 2018, </a:t>
            </a:r>
            <a:r>
              <a:rPr lang="en-US" sz="1400" dirty="0">
                <a:solidFill>
                  <a:schemeClr val="tx1"/>
                </a:solidFill>
                <a:latin typeface="Calibri" pitchFamily="34" charset="0"/>
              </a:rPr>
              <a:t>University of Siena</a:t>
            </a:r>
            <a:endParaRPr lang="en-US" sz="1400" u="sng" dirty="0">
              <a:solidFill>
                <a:srgbClr val="FF3300"/>
              </a:solidFill>
              <a:latin typeface="Calibri" pitchFamily="34" charset="0"/>
            </a:endParaRPr>
          </a:p>
        </p:txBody>
      </p:sp>
      <p:sp>
        <p:nvSpPr>
          <p:cNvPr id="2051" name="Rectangle 3"/>
          <p:cNvSpPr>
            <a:spLocks noGrp="1" noChangeArrowheads="1"/>
          </p:cNvSpPr>
          <p:nvPr>
            <p:ph type="subTitle" idx="1"/>
          </p:nvPr>
        </p:nvSpPr>
        <p:spPr>
          <a:xfrm>
            <a:off x="3276600" y="3860800"/>
            <a:ext cx="4967288" cy="503238"/>
          </a:xfrm>
        </p:spPr>
        <p:txBody>
          <a:bodyPr/>
          <a:lstStyle/>
          <a:p>
            <a:pPr algn="r">
              <a:lnSpc>
                <a:spcPct val="80000"/>
              </a:lnSpc>
            </a:pPr>
            <a:r>
              <a:rPr lang="it-IT" sz="1600" b="1" dirty="0">
                <a:solidFill>
                  <a:srgbClr val="FF0000"/>
                </a:solidFill>
                <a:latin typeface="Calibri" pitchFamily="34" charset="0"/>
              </a:rPr>
              <a:t>Dr. Valentino </a:t>
            </a:r>
            <a:r>
              <a:rPr lang="it-IT" sz="1600" b="1" dirty="0" err="1">
                <a:solidFill>
                  <a:srgbClr val="FF0000"/>
                </a:solidFill>
                <a:latin typeface="Calibri" pitchFamily="34" charset="0"/>
              </a:rPr>
              <a:t>Cattelan</a:t>
            </a:r>
            <a:endParaRPr lang="it-IT" sz="1600" dirty="0">
              <a:solidFill>
                <a:srgbClr val="FF0000"/>
              </a:solidFill>
              <a:latin typeface="Calibri" pitchFamily="34" charset="0"/>
            </a:endParaRPr>
          </a:p>
          <a:p>
            <a:pPr algn="r">
              <a:lnSpc>
                <a:spcPct val="80000"/>
              </a:lnSpc>
            </a:pPr>
            <a:r>
              <a:rPr lang="it-IT" sz="1400" dirty="0" err="1" smtClean="0">
                <a:latin typeface="Calibri" pitchFamily="34" charset="0"/>
              </a:rPr>
              <a:t>Institute</a:t>
            </a:r>
            <a:r>
              <a:rPr lang="it-IT" sz="1400" dirty="0" smtClean="0">
                <a:latin typeface="Calibri" pitchFamily="34" charset="0"/>
              </a:rPr>
              <a:t> </a:t>
            </a:r>
            <a:r>
              <a:rPr lang="it-IT" sz="1400" dirty="0" err="1" smtClean="0">
                <a:latin typeface="Calibri" pitchFamily="34" charset="0"/>
              </a:rPr>
              <a:t>of</a:t>
            </a:r>
            <a:r>
              <a:rPr lang="it-IT" sz="1400" dirty="0" smtClean="0">
                <a:latin typeface="Calibri" pitchFamily="34" charset="0"/>
              </a:rPr>
              <a:t> </a:t>
            </a:r>
            <a:r>
              <a:rPr lang="it-IT" sz="1400" dirty="0" err="1" smtClean="0">
                <a:latin typeface="Calibri" pitchFamily="34" charset="0"/>
              </a:rPr>
              <a:t>Ismaili</a:t>
            </a:r>
            <a:r>
              <a:rPr lang="it-IT" sz="1400" dirty="0" smtClean="0">
                <a:latin typeface="Calibri" pitchFamily="34" charset="0"/>
              </a:rPr>
              <a:t> </a:t>
            </a:r>
            <a:r>
              <a:rPr lang="it-IT" sz="1400" dirty="0" err="1" smtClean="0">
                <a:latin typeface="Calibri" pitchFamily="34" charset="0"/>
              </a:rPr>
              <a:t>Studies</a:t>
            </a:r>
            <a:r>
              <a:rPr lang="it-IT" sz="1400" dirty="0" smtClean="0">
                <a:latin typeface="Calibri" pitchFamily="34" charset="0"/>
              </a:rPr>
              <a:t>, London</a:t>
            </a:r>
            <a:endParaRPr lang="it-IT" sz="1400" i="1" dirty="0">
              <a:latin typeface="Calibri" pitchFamily="34" charset="0"/>
            </a:endParaRPr>
          </a:p>
        </p:txBody>
      </p:sp>
      <p:sp>
        <p:nvSpPr>
          <p:cNvPr id="2058" name="Rectangle 10"/>
          <p:cNvSpPr>
            <a:spLocks noChangeArrowheads="1"/>
          </p:cNvSpPr>
          <p:nvPr/>
        </p:nvSpPr>
        <p:spPr bwMode="auto">
          <a:xfrm>
            <a:off x="3130550" y="835025"/>
            <a:ext cx="5473700" cy="1873250"/>
          </a:xfrm>
          <a:prstGeom prst="rect">
            <a:avLst/>
          </a:prstGeom>
          <a:noFill/>
          <a:ln w="25400">
            <a:noFill/>
            <a:miter lim="800000"/>
            <a:headEnd/>
            <a:tailEnd/>
          </a:ln>
          <a:effectLst/>
        </p:spPr>
        <p:txBody>
          <a:bodyPr anchor="ctr"/>
          <a:lstStyle/>
          <a:p>
            <a:r>
              <a:rPr lang="en-US" sz="2800" b="1" dirty="0" smtClean="0">
                <a:solidFill>
                  <a:srgbClr val="FF0000"/>
                </a:solidFill>
                <a:latin typeface="Calibri" pitchFamily="34" charset="0"/>
              </a:rPr>
              <a:t>“Equal for Equal, Hand to Hand”:</a:t>
            </a:r>
          </a:p>
          <a:p>
            <a:r>
              <a:rPr lang="en-US" sz="2800" b="1" dirty="0" smtClean="0">
                <a:solidFill>
                  <a:srgbClr val="FF0000"/>
                </a:solidFill>
                <a:latin typeface="Calibri" pitchFamily="34" charset="0"/>
              </a:rPr>
              <a:t>Comparing Islamic </a:t>
            </a:r>
            <a:br>
              <a:rPr lang="en-US" sz="2800" b="1" dirty="0" smtClean="0">
                <a:solidFill>
                  <a:srgbClr val="FF0000"/>
                </a:solidFill>
                <a:latin typeface="Calibri" pitchFamily="34" charset="0"/>
              </a:rPr>
            </a:br>
            <a:r>
              <a:rPr lang="en-US" sz="2800" b="1" dirty="0" smtClean="0">
                <a:solidFill>
                  <a:srgbClr val="FF0000"/>
                </a:solidFill>
                <a:latin typeface="Calibri" pitchFamily="34" charset="0"/>
              </a:rPr>
              <a:t>and Western Money</a:t>
            </a:r>
            <a:endParaRPr lang="en-US" sz="2800" b="1" u="sng" dirty="0">
              <a:solidFill>
                <a:srgbClr val="FF0000"/>
              </a:solidFill>
              <a:latin typeface="Calibri" pitchFamily="34" charset="0"/>
            </a:endParaRPr>
          </a:p>
        </p:txBody>
      </p:sp>
      <p:pic>
        <p:nvPicPr>
          <p:cNvPr id="2064" name="Picture 16" descr="moroccan door"/>
          <p:cNvPicPr>
            <a:picLocks noChangeAspect="1" noChangeArrowheads="1"/>
          </p:cNvPicPr>
          <p:nvPr/>
        </p:nvPicPr>
        <p:blipFill>
          <a:blip r:embed="rId3" cstate="print"/>
          <a:srcRect/>
          <a:stretch>
            <a:fillRect/>
          </a:stretch>
        </p:blipFill>
        <p:spPr bwMode="auto">
          <a:xfrm>
            <a:off x="827088" y="981075"/>
            <a:ext cx="1873250" cy="48244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ctrTitle"/>
          </p:nvPr>
        </p:nvSpPr>
        <p:spPr>
          <a:xfrm>
            <a:off x="900113" y="692150"/>
            <a:ext cx="7200900" cy="4608513"/>
          </a:xfrm>
        </p:spPr>
        <p:txBody>
          <a:bodyPr/>
          <a:lstStyle/>
          <a:p>
            <a:pPr algn="l"/>
            <a:r>
              <a:rPr lang="en-US" sz="1600" b="1">
                <a:solidFill>
                  <a:srgbClr val="FF0000"/>
                </a:solidFill>
                <a:latin typeface="Calibri" pitchFamily="34" charset="0"/>
              </a:rPr>
              <a:t>Classical </a:t>
            </a:r>
            <a:r>
              <a:rPr lang="en-US" sz="1600" b="1" i="1">
                <a:solidFill>
                  <a:srgbClr val="FF0000"/>
                </a:solidFill>
                <a:latin typeface="Calibri" pitchFamily="34" charset="0"/>
              </a:rPr>
              <a:t>fiqh</a:t>
            </a:r>
            <a:r>
              <a:rPr lang="en-US" sz="1600" b="1">
                <a:solidFill>
                  <a:srgbClr val="FF0000"/>
                </a:solidFill>
                <a:latin typeface="Calibri" pitchFamily="34" charset="0"/>
              </a:rPr>
              <a:t> (VIII – XIII century) as reference for contemporary Islamic finance…</a:t>
            </a:r>
            <a:br>
              <a:rPr lang="en-US" sz="1600" b="1">
                <a:solidFill>
                  <a:srgbClr val="FF0000"/>
                </a:solidFill>
                <a:latin typeface="Calibri" pitchFamily="34" charset="0"/>
              </a:rPr>
            </a:br>
            <a:r>
              <a:rPr lang="en-US" sz="1600" b="1">
                <a:solidFill>
                  <a:srgbClr val="FF0000"/>
                </a:solidFill>
                <a:latin typeface="Calibri" pitchFamily="34" charset="0"/>
              </a:rPr>
              <a:t/>
            </a:r>
            <a:br>
              <a:rPr lang="en-US" sz="1600" b="1">
                <a:solidFill>
                  <a:srgbClr val="FF0000"/>
                </a:solidFill>
                <a:latin typeface="Calibri" pitchFamily="34" charset="0"/>
              </a:rPr>
            </a:br>
            <a:r>
              <a:rPr lang="en-US" sz="1600" b="1">
                <a:solidFill>
                  <a:srgbClr val="FF0000"/>
                </a:solidFill>
                <a:latin typeface="Calibri" pitchFamily="34" charset="0"/>
              </a:rPr>
              <a:t>(1)</a:t>
            </a:r>
            <a:r>
              <a:rPr lang="en-US" sz="1600" b="1">
                <a:solidFill>
                  <a:srgbClr val="009900"/>
                </a:solidFill>
                <a:latin typeface="Calibri" pitchFamily="34" charset="0"/>
              </a:rPr>
              <a:t> money as ‘coins’ (material entities)</a:t>
            </a:r>
            <a:r>
              <a:rPr lang="en-US" sz="1600">
                <a:solidFill>
                  <a:schemeClr val="tx1"/>
                </a:solidFill>
                <a:latin typeface="Calibri" pitchFamily="34" charset="0"/>
              </a:rPr>
              <a:t> &gt;&gt;&gt; </a:t>
            </a:r>
            <a:r>
              <a:rPr lang="en-US" sz="1600" i="1">
                <a:solidFill>
                  <a:schemeClr val="tx1"/>
                </a:solidFill>
                <a:latin typeface="Calibri" pitchFamily="34" charset="0"/>
              </a:rPr>
              <a:t>dinar</a:t>
            </a:r>
            <a:r>
              <a:rPr lang="en-US" sz="1600">
                <a:solidFill>
                  <a:schemeClr val="tx1"/>
                </a:solidFill>
                <a:latin typeface="Calibri" pitchFamily="34" charset="0"/>
              </a:rPr>
              <a:t> (gold), </a:t>
            </a:r>
            <a:r>
              <a:rPr lang="en-US" sz="1600" i="1">
                <a:solidFill>
                  <a:schemeClr val="tx1"/>
                </a:solidFill>
                <a:latin typeface="Calibri" pitchFamily="34" charset="0"/>
              </a:rPr>
              <a:t>dirham</a:t>
            </a:r>
            <a:r>
              <a:rPr lang="en-US" sz="1600">
                <a:solidFill>
                  <a:schemeClr val="tx1"/>
                </a:solidFill>
                <a:latin typeface="Calibri" pitchFamily="34" charset="0"/>
              </a:rPr>
              <a:t> (silver) and </a:t>
            </a:r>
            <a:r>
              <a:rPr lang="en-US" sz="1600" i="1">
                <a:solidFill>
                  <a:schemeClr val="tx1"/>
                </a:solidFill>
                <a:latin typeface="Calibri" pitchFamily="34" charset="0"/>
              </a:rPr>
              <a:t>fulus</a:t>
            </a:r>
            <a:r>
              <a:rPr lang="en-US" sz="1600">
                <a:solidFill>
                  <a:schemeClr val="tx1"/>
                </a:solidFill>
                <a:latin typeface="Calibri" pitchFamily="34" charset="0"/>
              </a:rPr>
              <a:t> (copper)</a:t>
            </a:r>
            <a:br>
              <a:rPr lang="en-US" sz="1600">
                <a:solidFill>
                  <a:schemeClr val="tx1"/>
                </a:solidFill>
                <a:latin typeface="Calibri" pitchFamily="34" charset="0"/>
              </a:rPr>
            </a:br>
            <a:r>
              <a:rPr lang="en-US" sz="1600" b="1">
                <a:solidFill>
                  <a:srgbClr val="009900"/>
                </a:solidFill>
                <a:latin typeface="Calibri" pitchFamily="34" charset="0"/>
              </a:rPr>
              <a:t/>
            </a:r>
            <a:br>
              <a:rPr lang="en-US" sz="1600" b="1">
                <a:solidFill>
                  <a:srgbClr val="009900"/>
                </a:solidFill>
                <a:latin typeface="Calibri" pitchFamily="34" charset="0"/>
              </a:rPr>
            </a:br>
            <a:r>
              <a:rPr lang="en-US" sz="1600" b="1">
                <a:solidFill>
                  <a:srgbClr val="009900"/>
                </a:solidFill>
                <a:latin typeface="Calibri" pitchFamily="34" charset="0"/>
              </a:rPr>
              <a:t/>
            </a:r>
            <a:br>
              <a:rPr lang="en-US" sz="1600" b="1">
                <a:solidFill>
                  <a:srgbClr val="009900"/>
                </a:solidFill>
                <a:latin typeface="Calibri" pitchFamily="34" charset="0"/>
              </a:rPr>
            </a:br>
            <a:r>
              <a:rPr lang="en-US" sz="1600" b="1">
                <a:solidFill>
                  <a:srgbClr val="009900"/>
                </a:solidFill>
                <a:latin typeface="Calibri" pitchFamily="34" charset="0"/>
              </a:rPr>
              <a:t>                                                                    </a:t>
            </a:r>
            <a:r>
              <a:rPr lang="en-US" sz="1600" i="1">
                <a:solidFill>
                  <a:schemeClr val="tx1"/>
                </a:solidFill>
                <a:latin typeface="Calibri" pitchFamily="34" charset="0"/>
              </a:rPr>
              <a:t>intrinsic value (mal); long-distance trade</a:t>
            </a:r>
            <a:r>
              <a:rPr lang="en-US" sz="1600">
                <a:solidFill>
                  <a:schemeClr val="tx1"/>
                </a:solidFill>
                <a:latin typeface="Calibri" pitchFamily="34" charset="0"/>
              </a:rPr>
              <a:t/>
            </a:r>
            <a:br>
              <a:rPr lang="en-US" sz="1600">
                <a:solidFill>
                  <a:schemeClr val="tx1"/>
                </a:solidFill>
                <a:latin typeface="Calibri" pitchFamily="34" charset="0"/>
              </a:rPr>
            </a:br>
            <a:r>
              <a:rPr lang="en-US" sz="1600" b="1">
                <a:solidFill>
                  <a:srgbClr val="009900"/>
                </a:solidFill>
                <a:latin typeface="Calibri" pitchFamily="34" charset="0"/>
              </a:rPr>
              <a:t/>
            </a:r>
            <a:br>
              <a:rPr lang="en-US" sz="1600" b="1">
                <a:solidFill>
                  <a:srgbClr val="009900"/>
                </a:solidFill>
                <a:latin typeface="Calibri" pitchFamily="34" charset="0"/>
              </a:rPr>
            </a:br>
            <a:r>
              <a:rPr lang="en-US" sz="1600" i="1">
                <a:solidFill>
                  <a:schemeClr val="tx1"/>
                </a:solidFill>
                <a:latin typeface="Calibri" pitchFamily="34" charset="0"/>
              </a:rPr>
              <a:t>conventional value by customary use; (local) trade based on </a:t>
            </a:r>
            <a:r>
              <a:rPr lang="en-US" sz="1600" i="1">
                <a:solidFill>
                  <a:srgbClr val="FF0000"/>
                </a:solidFill>
                <a:latin typeface="Calibri" pitchFamily="34" charset="0"/>
              </a:rPr>
              <a:t>mutual trust</a:t>
            </a:r>
            <a:r>
              <a:rPr lang="en-US" sz="1600" b="1" i="1">
                <a:solidFill>
                  <a:srgbClr val="FF0000"/>
                </a:solidFill>
                <a:latin typeface="Calibri" pitchFamily="34" charset="0"/>
              </a:rPr>
              <a:t/>
            </a:r>
            <a:br>
              <a:rPr lang="en-US" sz="1600" b="1" i="1">
                <a:solidFill>
                  <a:srgbClr val="FF0000"/>
                </a:solidFill>
                <a:latin typeface="Calibri" pitchFamily="34" charset="0"/>
              </a:rPr>
            </a:br>
            <a:r>
              <a:rPr lang="en-US" sz="1600" b="1" i="1">
                <a:solidFill>
                  <a:srgbClr val="FF0000"/>
                </a:solidFill>
                <a:latin typeface="Calibri" pitchFamily="34" charset="0"/>
              </a:rPr>
              <a:t/>
            </a:r>
            <a:br>
              <a:rPr lang="en-US" sz="1600" b="1" i="1">
                <a:solidFill>
                  <a:srgbClr val="FF0000"/>
                </a:solidFill>
                <a:latin typeface="Calibri" pitchFamily="34" charset="0"/>
              </a:rPr>
            </a:br>
            <a:r>
              <a:rPr lang="en-US" sz="1600" b="1" i="1">
                <a:solidFill>
                  <a:srgbClr val="FF0000"/>
                </a:solidFill>
                <a:latin typeface="Calibri" pitchFamily="34" charset="0"/>
              </a:rPr>
              <a:t/>
            </a:r>
            <a:br>
              <a:rPr lang="en-US" sz="1600" b="1" i="1">
                <a:solidFill>
                  <a:srgbClr val="FF0000"/>
                </a:solidFill>
                <a:latin typeface="Calibri" pitchFamily="34" charset="0"/>
              </a:rPr>
            </a:br>
            <a:r>
              <a:rPr lang="en-US" sz="1600" b="1">
                <a:solidFill>
                  <a:srgbClr val="FF0000"/>
                </a:solidFill>
                <a:latin typeface="Calibri" pitchFamily="34" charset="0"/>
              </a:rPr>
              <a:t>(2)</a:t>
            </a:r>
            <a:r>
              <a:rPr lang="en-US" sz="1600" b="1">
                <a:solidFill>
                  <a:srgbClr val="009900"/>
                </a:solidFill>
                <a:latin typeface="Calibri" pitchFamily="34" charset="0"/>
              </a:rPr>
              <a:t> the essential quality (‘</a:t>
            </a:r>
            <a:r>
              <a:rPr lang="en-US" sz="1600" b="1" i="1">
                <a:solidFill>
                  <a:srgbClr val="009900"/>
                </a:solidFill>
                <a:latin typeface="Calibri" pitchFamily="34" charset="0"/>
              </a:rPr>
              <a:t>illa, </a:t>
            </a:r>
            <a:r>
              <a:rPr lang="en-US" sz="1600" b="1">
                <a:solidFill>
                  <a:srgbClr val="009900"/>
                </a:solidFill>
                <a:latin typeface="Calibri" pitchFamily="34" charset="0"/>
              </a:rPr>
              <a:t>‘efficient cause’) of money is to be price (</a:t>
            </a:r>
            <a:r>
              <a:rPr lang="en-US" sz="1600" b="1" i="1">
                <a:solidFill>
                  <a:srgbClr val="009900"/>
                </a:solidFill>
                <a:latin typeface="Calibri" pitchFamily="34" charset="0"/>
              </a:rPr>
              <a:t>thaman</a:t>
            </a:r>
            <a:r>
              <a:rPr lang="en-US" sz="1600" b="1">
                <a:solidFill>
                  <a:srgbClr val="009900"/>
                </a:solidFill>
                <a:latin typeface="Calibri" pitchFamily="34" charset="0"/>
              </a:rPr>
              <a:t>), equivalent (</a:t>
            </a:r>
            <a:r>
              <a:rPr lang="en-US" sz="1600" b="1" i="1">
                <a:solidFill>
                  <a:srgbClr val="009900"/>
                </a:solidFill>
                <a:latin typeface="Calibri" pitchFamily="34" charset="0"/>
              </a:rPr>
              <a:t>qiyam</a:t>
            </a:r>
            <a:r>
              <a:rPr lang="en-US" sz="1600" b="1">
                <a:solidFill>
                  <a:srgbClr val="009900"/>
                </a:solidFill>
                <a:latin typeface="Calibri" pitchFamily="34" charset="0"/>
              </a:rPr>
              <a:t>) of something </a:t>
            </a:r>
            <a:r>
              <a:rPr lang="en-US" sz="1600">
                <a:solidFill>
                  <a:schemeClr val="tx1"/>
                </a:solidFill>
                <a:latin typeface="Calibri" pitchFamily="34" charset="0"/>
              </a:rPr>
              <a:t>&gt;&gt;&gt; money as </a:t>
            </a:r>
            <a:r>
              <a:rPr lang="en-US" sz="1600">
                <a:solidFill>
                  <a:srgbClr val="FF0000"/>
                </a:solidFill>
                <a:latin typeface="Calibri" pitchFamily="34" charset="0"/>
              </a:rPr>
              <a:t>‘purchasing power’ for consumption</a:t>
            </a:r>
            <a:r>
              <a:rPr lang="en-US" sz="1600">
                <a:solidFill>
                  <a:schemeClr val="tx1"/>
                </a:solidFill>
                <a:latin typeface="Calibri" pitchFamily="34" charset="0"/>
              </a:rPr>
              <a:t> (exchange counter-value in the sale) or </a:t>
            </a:r>
            <a:r>
              <a:rPr lang="en-US" sz="1600">
                <a:solidFill>
                  <a:srgbClr val="FF0000"/>
                </a:solidFill>
                <a:latin typeface="Calibri" pitchFamily="34" charset="0"/>
              </a:rPr>
              <a:t>‘investing power’ for production</a:t>
            </a:r>
            <a:r>
              <a:rPr lang="en-US" sz="1600">
                <a:solidFill>
                  <a:schemeClr val="tx1"/>
                </a:solidFill>
                <a:latin typeface="Calibri" pitchFamily="34" charset="0"/>
              </a:rPr>
              <a:t> (‘capital’ to be invested in the purchase of commodities for an enterprise)</a:t>
            </a:r>
            <a:br>
              <a:rPr lang="en-US" sz="1600">
                <a:solidFill>
                  <a:schemeClr val="tx1"/>
                </a:solidFill>
                <a:latin typeface="Calibri" pitchFamily="34" charset="0"/>
              </a:rPr>
            </a:br>
            <a:r>
              <a:rPr lang="en-US" sz="1600">
                <a:solidFill>
                  <a:schemeClr val="tx1"/>
                </a:solidFill>
                <a:latin typeface="Calibri" pitchFamily="34" charset="0"/>
              </a:rPr>
              <a:t>   &gt;&gt;&gt; money is the </a:t>
            </a:r>
            <a:r>
              <a:rPr lang="en-US" sz="1600" i="1">
                <a:solidFill>
                  <a:schemeClr val="tx1"/>
                </a:solidFill>
                <a:latin typeface="Calibri" pitchFamily="34" charset="0"/>
              </a:rPr>
              <a:t>asl</a:t>
            </a:r>
            <a:r>
              <a:rPr lang="en-US" sz="1600">
                <a:solidFill>
                  <a:schemeClr val="tx1"/>
                </a:solidFill>
                <a:latin typeface="Calibri" pitchFamily="34" charset="0"/>
              </a:rPr>
              <a:t> (‘root’, ‘basis’) of prices</a:t>
            </a:r>
            <a:br>
              <a:rPr lang="en-US" sz="1600">
                <a:solidFill>
                  <a:schemeClr val="tx1"/>
                </a:solidFill>
                <a:latin typeface="Calibri" pitchFamily="34" charset="0"/>
              </a:rPr>
            </a:br>
            <a:r>
              <a:rPr lang="en-US" sz="1600">
                <a:solidFill>
                  <a:schemeClr val="tx1"/>
                </a:solidFill>
                <a:latin typeface="Calibri" pitchFamily="34" charset="0"/>
              </a:rPr>
              <a:t>   &gt;&gt;&gt; money is the ‘price par excellence’ (</a:t>
            </a:r>
            <a:r>
              <a:rPr lang="en-US" sz="1600" i="1">
                <a:solidFill>
                  <a:schemeClr val="tx1"/>
                </a:solidFill>
                <a:latin typeface="Calibri" pitchFamily="34" charset="0"/>
              </a:rPr>
              <a:t>thaman mutlaqa</a:t>
            </a:r>
            <a:r>
              <a:rPr lang="en-US" sz="1600">
                <a:solidFill>
                  <a:schemeClr val="tx1"/>
                </a:solidFill>
                <a:latin typeface="Calibri" pitchFamily="34" charset="0"/>
              </a:rPr>
              <a:t>)</a:t>
            </a:r>
            <a:br>
              <a:rPr lang="en-US" sz="1600">
                <a:solidFill>
                  <a:schemeClr val="tx1"/>
                </a:solidFill>
                <a:latin typeface="Calibri" pitchFamily="34" charset="0"/>
              </a:rPr>
            </a:br>
            <a:r>
              <a:rPr lang="en-US" sz="1600">
                <a:solidFill>
                  <a:schemeClr val="tx1"/>
                </a:solidFill>
                <a:latin typeface="Calibri" pitchFamily="34" charset="0"/>
              </a:rPr>
              <a:t>   &gt;&gt;&gt; </a:t>
            </a:r>
            <a:r>
              <a:rPr lang="en-US" sz="1600" b="1">
                <a:solidFill>
                  <a:srgbClr val="009900"/>
                </a:solidFill>
                <a:latin typeface="Calibri" pitchFamily="34" charset="0"/>
              </a:rPr>
              <a:t>money is the “life of goods”</a:t>
            </a:r>
            <a:r>
              <a:rPr lang="en-US" sz="1600">
                <a:solidFill>
                  <a:schemeClr val="tx1"/>
                </a:solidFill>
                <a:latin typeface="Calibri" pitchFamily="34" charset="0"/>
              </a:rPr>
              <a:t> (</a:t>
            </a:r>
            <a:r>
              <a:rPr lang="en-US" sz="1600" i="1">
                <a:solidFill>
                  <a:schemeClr val="tx1"/>
                </a:solidFill>
                <a:latin typeface="Calibri" pitchFamily="34" charset="0"/>
              </a:rPr>
              <a:t>hayat al-amwal</a:t>
            </a:r>
            <a:r>
              <a:rPr lang="en-US" sz="1600">
                <a:solidFill>
                  <a:schemeClr val="tx1"/>
                </a:solidFill>
                <a:latin typeface="Calibri" pitchFamily="34" charset="0"/>
              </a:rPr>
              <a:t>)</a:t>
            </a:r>
            <a:br>
              <a:rPr lang="en-US" sz="1600">
                <a:solidFill>
                  <a:schemeClr val="tx1"/>
                </a:solidFill>
                <a:latin typeface="Calibri" pitchFamily="34" charset="0"/>
              </a:rPr>
            </a:br>
            <a:r>
              <a:rPr lang="en-US" sz="1600">
                <a:solidFill>
                  <a:schemeClr val="tx1"/>
                </a:solidFill>
                <a:latin typeface="Calibri" pitchFamily="34" charset="0"/>
              </a:rPr>
              <a:t>                                   </a:t>
            </a:r>
            <a:r>
              <a:rPr lang="en-US" sz="1600" b="1">
                <a:solidFill>
                  <a:srgbClr val="009900"/>
                </a:solidFill>
                <a:latin typeface="Calibri" pitchFamily="34" charset="0"/>
              </a:rPr>
              <a:t>as much as food is the “life of human beings”</a:t>
            </a:r>
            <a:r>
              <a:rPr lang="en-US" sz="1600">
                <a:solidFill>
                  <a:schemeClr val="tx1"/>
                </a:solidFill>
                <a:latin typeface="Calibri" pitchFamily="34" charset="0"/>
              </a:rPr>
              <a:t> (</a:t>
            </a:r>
            <a:r>
              <a:rPr lang="en-US" sz="1600" i="1">
                <a:solidFill>
                  <a:schemeClr val="tx1"/>
                </a:solidFill>
                <a:latin typeface="Calibri" pitchFamily="34" charset="0"/>
              </a:rPr>
              <a:t>hayat al-nufus</a:t>
            </a:r>
            <a:r>
              <a:rPr lang="en-US" sz="1600">
                <a:solidFill>
                  <a:schemeClr val="tx1"/>
                </a:solidFill>
                <a:latin typeface="Calibri" pitchFamily="34" charset="0"/>
              </a:rPr>
              <a:t>) </a:t>
            </a:r>
            <a:endParaRPr lang="en-US" sz="1600" i="1">
              <a:solidFill>
                <a:schemeClr val="tx1"/>
              </a:solidFill>
              <a:latin typeface="Calibri" pitchFamily="34" charset="0"/>
            </a:endParaRPr>
          </a:p>
        </p:txBody>
      </p:sp>
      <p:pic>
        <p:nvPicPr>
          <p:cNvPr id="224259" name="Picture 3" descr="pic_bottom"/>
          <p:cNvPicPr>
            <a:picLocks noChangeAspect="1" noChangeArrowheads="1"/>
          </p:cNvPicPr>
          <p:nvPr/>
        </p:nvPicPr>
        <p:blipFill>
          <a:blip r:embed="rId3" cstate="print"/>
          <a:srcRect/>
          <a:stretch>
            <a:fillRect/>
          </a:stretch>
        </p:blipFill>
        <p:spPr bwMode="auto">
          <a:xfrm>
            <a:off x="827088" y="5805488"/>
            <a:ext cx="7200900" cy="431800"/>
          </a:xfrm>
          <a:prstGeom prst="rect">
            <a:avLst/>
          </a:prstGeom>
          <a:noFill/>
        </p:spPr>
      </p:pic>
      <p:sp>
        <p:nvSpPr>
          <p:cNvPr id="224261" name="Line 5"/>
          <p:cNvSpPr>
            <a:spLocks noChangeShapeType="1"/>
          </p:cNvSpPr>
          <p:nvPr/>
        </p:nvSpPr>
        <p:spPr bwMode="auto">
          <a:xfrm>
            <a:off x="4643438" y="1484313"/>
            <a:ext cx="2232025" cy="0"/>
          </a:xfrm>
          <a:prstGeom prst="line">
            <a:avLst/>
          </a:prstGeom>
          <a:noFill/>
          <a:ln w="9525">
            <a:solidFill>
              <a:srgbClr val="FF0000"/>
            </a:solidFill>
            <a:round/>
            <a:headEnd/>
            <a:tailEnd/>
          </a:ln>
          <a:effectLst/>
        </p:spPr>
        <p:txBody>
          <a:bodyPr/>
          <a:lstStyle/>
          <a:p>
            <a:endParaRPr lang="it-IT"/>
          </a:p>
        </p:txBody>
      </p:sp>
      <p:sp>
        <p:nvSpPr>
          <p:cNvPr id="224262" name="Line 6"/>
          <p:cNvSpPr>
            <a:spLocks noChangeShapeType="1"/>
          </p:cNvSpPr>
          <p:nvPr/>
        </p:nvSpPr>
        <p:spPr bwMode="auto">
          <a:xfrm>
            <a:off x="5724525" y="1628775"/>
            <a:ext cx="0" cy="431800"/>
          </a:xfrm>
          <a:prstGeom prst="line">
            <a:avLst/>
          </a:prstGeom>
          <a:noFill/>
          <a:ln w="9525">
            <a:solidFill>
              <a:srgbClr val="FF0000"/>
            </a:solidFill>
            <a:round/>
            <a:headEnd/>
            <a:tailEnd type="triangle" w="med" len="med"/>
          </a:ln>
          <a:effectLst/>
        </p:spPr>
        <p:txBody>
          <a:bodyPr/>
          <a:lstStyle/>
          <a:p>
            <a:endParaRPr lang="it-IT"/>
          </a:p>
        </p:txBody>
      </p:sp>
      <p:sp>
        <p:nvSpPr>
          <p:cNvPr id="224263" name="Line 7"/>
          <p:cNvSpPr>
            <a:spLocks noChangeShapeType="1"/>
          </p:cNvSpPr>
          <p:nvPr/>
        </p:nvSpPr>
        <p:spPr bwMode="auto">
          <a:xfrm>
            <a:off x="7235825" y="1484313"/>
            <a:ext cx="431800" cy="0"/>
          </a:xfrm>
          <a:prstGeom prst="line">
            <a:avLst/>
          </a:prstGeom>
          <a:noFill/>
          <a:ln w="9525">
            <a:solidFill>
              <a:schemeClr val="tx1"/>
            </a:solidFill>
            <a:round/>
            <a:headEnd/>
            <a:tailEnd/>
          </a:ln>
          <a:effectLst/>
        </p:spPr>
        <p:txBody>
          <a:bodyPr/>
          <a:lstStyle/>
          <a:p>
            <a:endParaRPr lang="it-IT"/>
          </a:p>
        </p:txBody>
      </p:sp>
      <p:sp>
        <p:nvSpPr>
          <p:cNvPr id="224264" name="Line 8"/>
          <p:cNvSpPr>
            <a:spLocks noChangeShapeType="1"/>
          </p:cNvSpPr>
          <p:nvPr/>
        </p:nvSpPr>
        <p:spPr bwMode="auto">
          <a:xfrm>
            <a:off x="971550" y="1700213"/>
            <a:ext cx="792163" cy="0"/>
          </a:xfrm>
          <a:prstGeom prst="line">
            <a:avLst/>
          </a:prstGeom>
          <a:noFill/>
          <a:ln w="9525">
            <a:solidFill>
              <a:schemeClr val="tx1"/>
            </a:solidFill>
            <a:round/>
            <a:headEnd/>
            <a:tailEnd/>
          </a:ln>
          <a:effectLst/>
        </p:spPr>
        <p:txBody>
          <a:bodyPr/>
          <a:lstStyle/>
          <a:p>
            <a:endParaRPr lang="it-IT"/>
          </a:p>
        </p:txBody>
      </p:sp>
      <p:sp>
        <p:nvSpPr>
          <p:cNvPr id="224265" name="Line 9"/>
          <p:cNvSpPr>
            <a:spLocks noChangeShapeType="1"/>
          </p:cNvSpPr>
          <p:nvPr/>
        </p:nvSpPr>
        <p:spPr bwMode="auto">
          <a:xfrm>
            <a:off x="1476375" y="1844675"/>
            <a:ext cx="0" cy="720725"/>
          </a:xfrm>
          <a:prstGeom prst="line">
            <a:avLst/>
          </a:prstGeom>
          <a:noFill/>
          <a:ln w="9525">
            <a:solidFill>
              <a:schemeClr val="tx1"/>
            </a:solidFill>
            <a:round/>
            <a:headEnd/>
            <a:tailEnd type="triangle" w="med" len="med"/>
          </a:ln>
          <a:effectLst/>
        </p:spPr>
        <p:txBody>
          <a:bodyPr/>
          <a:lstStyle/>
          <a:p>
            <a:endParaRPr lang="it-IT"/>
          </a:p>
        </p:txBody>
      </p:sp>
      <p:pic>
        <p:nvPicPr>
          <p:cNvPr id="224266" name="Picture 10"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ctrTitle"/>
          </p:nvPr>
        </p:nvSpPr>
        <p:spPr>
          <a:xfrm>
            <a:off x="755650" y="692150"/>
            <a:ext cx="7488238" cy="4608513"/>
          </a:xfrm>
        </p:spPr>
        <p:txBody>
          <a:bodyPr/>
          <a:lstStyle/>
          <a:p>
            <a:pPr algn="l"/>
            <a:r>
              <a:rPr lang="en-US" sz="1600" b="1" dirty="0">
                <a:solidFill>
                  <a:srgbClr val="FF0000"/>
                </a:solidFill>
                <a:latin typeface="Calibri" pitchFamily="34" charset="0"/>
              </a:rPr>
              <a:t>(3)</a:t>
            </a:r>
            <a:r>
              <a:rPr lang="en-US" sz="1600" b="1" dirty="0">
                <a:solidFill>
                  <a:srgbClr val="009900"/>
                </a:solidFill>
                <a:latin typeface="Calibri" pitchFamily="34" charset="0"/>
              </a:rPr>
              <a:t> since ‘coins’ are fungible and substitutable, they are </a:t>
            </a:r>
            <a:r>
              <a:rPr lang="en-US" sz="1600" b="1" i="1" dirty="0" err="1">
                <a:solidFill>
                  <a:srgbClr val="009900"/>
                </a:solidFill>
                <a:latin typeface="Calibri" pitchFamily="34" charset="0"/>
              </a:rPr>
              <a:t>dayn</a:t>
            </a:r>
            <a:r>
              <a:rPr lang="en-US" sz="1600" b="1" dirty="0">
                <a:solidFill>
                  <a:srgbClr val="009900"/>
                </a:solidFill>
                <a:latin typeface="Calibri" pitchFamily="34" charset="0"/>
              </a:rPr>
              <a:t> (credit) </a:t>
            </a:r>
            <a:br>
              <a:rPr lang="en-US" sz="1600" b="1" dirty="0">
                <a:solidFill>
                  <a:srgbClr val="009900"/>
                </a:solidFill>
                <a:latin typeface="Calibri" pitchFamily="34" charset="0"/>
              </a:rPr>
            </a:br>
            <a:r>
              <a:rPr lang="en-US" sz="1600" b="1" dirty="0">
                <a:solidFill>
                  <a:srgbClr val="009900"/>
                </a:solidFill>
                <a:latin typeface="Calibri" pitchFamily="34" charset="0"/>
              </a:rPr>
              <a:t>&gt;&gt;&gt; classification relevant for the standard taxonomy of exchanges in Islamic </a:t>
            </a:r>
            <a:r>
              <a:rPr lang="en-US" sz="1600" b="1" i="1" dirty="0" err="1">
                <a:solidFill>
                  <a:srgbClr val="009900"/>
                </a:solidFill>
                <a:latin typeface="Calibri" pitchFamily="34" charset="0"/>
              </a:rPr>
              <a:t>fiqh</a:t>
            </a:r>
            <a:r>
              <a:rPr lang="en-US" sz="1600" b="1" dirty="0">
                <a:solidFill>
                  <a:srgbClr val="009900"/>
                </a:solidFill>
                <a:latin typeface="Calibri" pitchFamily="34" charset="0"/>
              </a:rPr>
              <a:t> </a:t>
            </a:r>
            <a:br>
              <a:rPr lang="en-US" sz="1600" b="1" dirty="0">
                <a:solidFill>
                  <a:srgbClr val="009900"/>
                </a:solidFill>
                <a:latin typeface="Calibri" pitchFamily="34" charset="0"/>
              </a:rPr>
            </a:br>
            <a:r>
              <a:rPr lang="en-US" sz="1600" dirty="0">
                <a:solidFill>
                  <a:schemeClr val="tx1"/>
                </a:solidFill>
                <a:latin typeface="Calibri" pitchFamily="34" charset="0"/>
              </a:rPr>
              <a:t>&gt;&gt;&gt; </a:t>
            </a:r>
            <a:r>
              <a:rPr lang="en-US" sz="1600" i="1" dirty="0">
                <a:solidFill>
                  <a:schemeClr val="tx1"/>
                </a:solidFill>
                <a:latin typeface="Calibri" pitchFamily="34" charset="0"/>
              </a:rPr>
              <a:t>‘</a:t>
            </a:r>
            <a:r>
              <a:rPr lang="en-US" sz="1600" i="1" dirty="0" err="1">
                <a:solidFill>
                  <a:schemeClr val="tx1"/>
                </a:solidFill>
                <a:latin typeface="Calibri" pitchFamily="34" charset="0"/>
              </a:rPr>
              <a:t>ayn</a:t>
            </a:r>
            <a:r>
              <a:rPr lang="en-US" sz="1600" i="1" dirty="0">
                <a:solidFill>
                  <a:schemeClr val="tx1"/>
                </a:solidFill>
                <a:latin typeface="Calibri" pitchFamily="34" charset="0"/>
              </a:rPr>
              <a:t> bi-l-’</a:t>
            </a:r>
            <a:r>
              <a:rPr lang="en-US" sz="1600" i="1" dirty="0" err="1">
                <a:solidFill>
                  <a:schemeClr val="tx1"/>
                </a:solidFill>
                <a:latin typeface="Calibri" pitchFamily="34" charset="0"/>
              </a:rPr>
              <a:t>ayn</a:t>
            </a:r>
            <a:r>
              <a:rPr lang="en-US" sz="1600" dirty="0">
                <a:solidFill>
                  <a:schemeClr val="tx1"/>
                </a:solidFill>
                <a:latin typeface="Calibri" pitchFamily="34" charset="0"/>
              </a:rPr>
              <a:t> (barter) and </a:t>
            </a:r>
            <a:r>
              <a:rPr lang="en-US" sz="1600" i="1" dirty="0">
                <a:solidFill>
                  <a:schemeClr val="tx1"/>
                </a:solidFill>
                <a:latin typeface="Calibri" pitchFamily="34" charset="0"/>
              </a:rPr>
              <a:t>‘</a:t>
            </a:r>
            <a:r>
              <a:rPr lang="en-US" sz="1600" i="1" dirty="0" err="1">
                <a:solidFill>
                  <a:schemeClr val="tx1"/>
                </a:solidFill>
                <a:latin typeface="Calibri" pitchFamily="34" charset="0"/>
              </a:rPr>
              <a:t>ayn</a:t>
            </a:r>
            <a:r>
              <a:rPr lang="en-US" sz="1600" i="1" dirty="0">
                <a:solidFill>
                  <a:schemeClr val="tx1"/>
                </a:solidFill>
                <a:latin typeface="Calibri" pitchFamily="34" charset="0"/>
              </a:rPr>
              <a:t> bi-l-</a:t>
            </a:r>
            <a:r>
              <a:rPr lang="en-US" sz="1600" i="1" dirty="0" err="1">
                <a:solidFill>
                  <a:schemeClr val="tx1"/>
                </a:solidFill>
                <a:latin typeface="Calibri" pitchFamily="34" charset="0"/>
              </a:rPr>
              <a:t>dayn</a:t>
            </a:r>
            <a:r>
              <a:rPr lang="en-US" sz="1600" dirty="0">
                <a:solidFill>
                  <a:schemeClr val="tx1"/>
                </a:solidFill>
                <a:latin typeface="Calibri" pitchFamily="34" charset="0"/>
              </a:rPr>
              <a:t> (sale: </a:t>
            </a:r>
            <a:r>
              <a:rPr lang="en-US" sz="1600" i="1" dirty="0">
                <a:solidFill>
                  <a:schemeClr val="tx1"/>
                </a:solidFill>
                <a:latin typeface="Calibri" pitchFamily="34" charset="0"/>
              </a:rPr>
              <a:t>bay</a:t>
            </a:r>
            <a:r>
              <a:rPr lang="en-US" sz="1600" dirty="0">
                <a:solidFill>
                  <a:schemeClr val="tx1"/>
                </a:solidFill>
                <a:latin typeface="Calibri" pitchFamily="34" charset="0"/>
              </a:rPr>
              <a:t>’) are valid transactions; </a:t>
            </a:r>
            <a:r>
              <a:rPr lang="en-US" sz="1600" i="1" dirty="0" err="1">
                <a:solidFill>
                  <a:schemeClr val="tx1"/>
                </a:solidFill>
                <a:latin typeface="Calibri" pitchFamily="34" charset="0"/>
              </a:rPr>
              <a:t>dayn</a:t>
            </a:r>
            <a:r>
              <a:rPr lang="en-US" sz="1600" i="1" dirty="0">
                <a:solidFill>
                  <a:schemeClr val="tx1"/>
                </a:solidFill>
                <a:latin typeface="Calibri" pitchFamily="34" charset="0"/>
              </a:rPr>
              <a:t> bi-l-</a:t>
            </a:r>
            <a:r>
              <a:rPr lang="en-US" sz="1600" i="1" dirty="0" err="1">
                <a:solidFill>
                  <a:schemeClr val="tx1"/>
                </a:solidFill>
                <a:latin typeface="Calibri" pitchFamily="34" charset="0"/>
              </a:rPr>
              <a:t>dayn</a:t>
            </a:r>
            <a:r>
              <a:rPr lang="en-US" sz="1600" dirty="0">
                <a:solidFill>
                  <a:schemeClr val="tx1"/>
                </a:solidFill>
                <a:latin typeface="Calibri" pitchFamily="34" charset="0"/>
              </a:rPr>
              <a:t> is restricted to spot transactions (e.g. money-change) or fundamentally gratuitous (</a:t>
            </a:r>
            <a:r>
              <a:rPr lang="en-US" sz="1600" i="1" dirty="0" err="1">
                <a:solidFill>
                  <a:schemeClr val="tx1"/>
                </a:solidFill>
                <a:latin typeface="Calibri" pitchFamily="34" charset="0"/>
              </a:rPr>
              <a:t>qard</a:t>
            </a:r>
            <a:r>
              <a:rPr lang="en-US" sz="1600" i="1" dirty="0">
                <a:solidFill>
                  <a:schemeClr val="tx1"/>
                </a:solidFill>
                <a:latin typeface="Calibri" pitchFamily="34" charset="0"/>
              </a:rPr>
              <a:t> al-</a:t>
            </a:r>
            <a:r>
              <a:rPr lang="en-US" sz="1600" i="1" dirty="0" err="1">
                <a:solidFill>
                  <a:schemeClr val="tx1"/>
                </a:solidFill>
                <a:latin typeface="Calibri" pitchFamily="34" charset="0"/>
              </a:rPr>
              <a:t>hasan</a:t>
            </a:r>
            <a:r>
              <a:rPr lang="en-US" sz="1600" dirty="0">
                <a:solidFill>
                  <a:schemeClr val="tx1"/>
                </a:solidFill>
                <a:latin typeface="Calibri" pitchFamily="34" charset="0"/>
              </a:rPr>
              <a:t>) due to the prohibition of </a:t>
            </a:r>
            <a:r>
              <a:rPr lang="en-US" sz="1600" b="1" i="1" dirty="0" err="1">
                <a:solidFill>
                  <a:srgbClr val="009900"/>
                </a:solidFill>
                <a:latin typeface="Calibri" pitchFamily="34" charset="0"/>
              </a:rPr>
              <a:t>riba</a:t>
            </a:r>
            <a:r>
              <a:rPr lang="en-US" sz="1600" i="1" dirty="0">
                <a:solidFill>
                  <a:schemeClr val="tx1"/>
                </a:solidFill>
                <a:latin typeface="Calibri" pitchFamily="34" charset="0"/>
              </a:rPr>
              <a:t> </a:t>
            </a:r>
            <a:r>
              <a:rPr lang="en-US" sz="1600" dirty="0">
                <a:solidFill>
                  <a:schemeClr val="tx1"/>
                </a:solidFill>
                <a:latin typeface="Calibri" pitchFamily="34" charset="0"/>
              </a:rPr>
              <a:t>(thus an interest-bearing loan is invalid); </a:t>
            </a:r>
            <a:r>
              <a:rPr lang="en-US" sz="1600" i="1" dirty="0">
                <a:solidFill>
                  <a:schemeClr val="tx1"/>
                </a:solidFill>
                <a:latin typeface="Calibri" pitchFamily="34" charset="0"/>
              </a:rPr>
              <a:t>bay’ al-</a:t>
            </a:r>
            <a:r>
              <a:rPr lang="en-US" sz="1600" i="1" dirty="0" err="1">
                <a:solidFill>
                  <a:schemeClr val="tx1"/>
                </a:solidFill>
                <a:latin typeface="Calibri" pitchFamily="34" charset="0"/>
              </a:rPr>
              <a:t>dayn</a:t>
            </a:r>
            <a:r>
              <a:rPr lang="en-US" sz="1600" dirty="0">
                <a:solidFill>
                  <a:schemeClr val="tx1"/>
                </a:solidFill>
                <a:latin typeface="Calibri" pitchFamily="34" charset="0"/>
              </a:rPr>
              <a:t> (sale of credit, i.e. debt securitization) is controversial</a:t>
            </a:r>
            <a:br>
              <a:rPr lang="en-US" sz="1600" dirty="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b="1" dirty="0">
                <a:solidFill>
                  <a:srgbClr val="FF0000"/>
                </a:solidFill>
                <a:latin typeface="Calibri" pitchFamily="34" charset="0"/>
              </a:rPr>
              <a:t>(4)</a:t>
            </a:r>
            <a:r>
              <a:rPr lang="en-US" sz="1600" dirty="0">
                <a:solidFill>
                  <a:schemeClr val="tx1"/>
                </a:solidFill>
                <a:latin typeface="Calibri" pitchFamily="34" charset="0"/>
              </a:rPr>
              <a:t> </a:t>
            </a:r>
            <a:r>
              <a:rPr lang="en-US" sz="1600" b="1" dirty="0">
                <a:solidFill>
                  <a:srgbClr val="009900"/>
                </a:solidFill>
                <a:latin typeface="Calibri" pitchFamily="34" charset="0"/>
              </a:rPr>
              <a:t>lending money (Western credit institutions) and the prohibition of </a:t>
            </a:r>
            <a:r>
              <a:rPr lang="en-US" sz="1600" b="1" i="1" dirty="0" err="1">
                <a:solidFill>
                  <a:srgbClr val="009900"/>
                </a:solidFill>
                <a:latin typeface="Calibri" pitchFamily="34" charset="0"/>
              </a:rPr>
              <a:t>riba</a:t>
            </a: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a:solidFill>
                  <a:schemeClr val="tx1"/>
                </a:solidFill>
                <a:latin typeface="Calibri" pitchFamily="34" charset="0"/>
              </a:rPr>
              <a:t>                    Q. II:275 […] </a:t>
            </a:r>
            <a:r>
              <a:rPr lang="en-US" sz="1600" dirty="0">
                <a:solidFill>
                  <a:srgbClr val="FF0000"/>
                </a:solidFill>
                <a:latin typeface="Calibri" pitchFamily="34" charset="0"/>
              </a:rPr>
              <a:t>“Allah has permitted trade and forbidden </a:t>
            </a:r>
            <a:r>
              <a:rPr lang="en-US" sz="1600" i="1" dirty="0" err="1">
                <a:solidFill>
                  <a:srgbClr val="FF0000"/>
                </a:solidFill>
                <a:latin typeface="Calibri" pitchFamily="34" charset="0"/>
              </a:rPr>
              <a:t>riba</a:t>
            </a:r>
            <a:r>
              <a:rPr lang="en-US" sz="1600" dirty="0">
                <a:solidFill>
                  <a:srgbClr val="FF0000"/>
                </a:solidFill>
                <a:latin typeface="Calibri" pitchFamily="34" charset="0"/>
              </a:rPr>
              <a:t>”</a:t>
            </a:r>
            <a:r>
              <a:rPr lang="en-US" sz="1600" dirty="0">
                <a:solidFill>
                  <a:schemeClr val="tx1"/>
                </a:solidFill>
                <a:latin typeface="Calibri" pitchFamily="34" charset="0"/>
              </a:rPr>
              <a:t> </a:t>
            </a:r>
            <a:br>
              <a:rPr lang="en-US" sz="1600" dirty="0">
                <a:solidFill>
                  <a:schemeClr val="tx1"/>
                </a:solidFill>
                <a:latin typeface="Calibri" pitchFamily="34" charset="0"/>
              </a:rPr>
            </a:br>
            <a:r>
              <a:rPr lang="en-US" sz="1600" dirty="0">
                <a:solidFill>
                  <a:schemeClr val="tx1"/>
                </a:solidFill>
                <a:latin typeface="Calibri" pitchFamily="34" charset="0"/>
              </a:rPr>
              <a:t>                                                (</a:t>
            </a:r>
            <a:r>
              <a:rPr lang="en-US" sz="1600" i="1" dirty="0" err="1">
                <a:solidFill>
                  <a:schemeClr val="tx1"/>
                </a:solidFill>
                <a:latin typeface="Calibri" pitchFamily="34" charset="0"/>
              </a:rPr>
              <a:t>ahalla</a:t>
            </a:r>
            <a:r>
              <a:rPr lang="en-US" sz="1600" i="1" dirty="0">
                <a:solidFill>
                  <a:schemeClr val="tx1"/>
                </a:solidFill>
                <a:latin typeface="Calibri" pitchFamily="34" charset="0"/>
              </a:rPr>
              <a:t> Allah al-bay’ </a:t>
            </a:r>
            <a:r>
              <a:rPr lang="en-US" sz="1600" i="1" dirty="0" err="1">
                <a:solidFill>
                  <a:schemeClr val="tx1"/>
                </a:solidFill>
                <a:latin typeface="Calibri" pitchFamily="34" charset="0"/>
              </a:rPr>
              <a:t>wa-harrama</a:t>
            </a:r>
            <a:r>
              <a:rPr lang="en-US" sz="1600" i="1" dirty="0">
                <a:solidFill>
                  <a:schemeClr val="tx1"/>
                </a:solidFill>
                <a:latin typeface="Calibri" pitchFamily="34" charset="0"/>
              </a:rPr>
              <a:t> </a:t>
            </a:r>
            <a:r>
              <a:rPr lang="en-US" sz="1600" i="1" dirty="0" err="1">
                <a:solidFill>
                  <a:schemeClr val="tx1"/>
                </a:solidFill>
                <a:latin typeface="Calibri" pitchFamily="34" charset="0"/>
              </a:rPr>
              <a:t>ar-riba</a:t>
            </a:r>
            <a:r>
              <a:rPr lang="en-US" sz="1600" dirty="0">
                <a:solidFill>
                  <a:schemeClr val="tx1"/>
                </a:solidFill>
                <a:latin typeface="Calibri" pitchFamily="34" charset="0"/>
              </a:rPr>
              <a:t>)</a:t>
            </a:r>
            <a:br>
              <a:rPr lang="en-US" sz="1600" dirty="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400" dirty="0" err="1">
                <a:solidFill>
                  <a:schemeClr val="tx1"/>
                </a:solidFill>
                <a:latin typeface="Calibri" pitchFamily="34" charset="0"/>
              </a:rPr>
              <a:t>Saleh</a:t>
            </a:r>
            <a:r>
              <a:rPr lang="en-US" sz="1400" dirty="0">
                <a:solidFill>
                  <a:schemeClr val="tx1"/>
                </a:solidFill>
                <a:latin typeface="Calibri" pitchFamily="34" charset="0"/>
              </a:rPr>
              <a:t> (1992): “</a:t>
            </a:r>
            <a:r>
              <a:rPr lang="en-US" sz="1400" b="1" i="1" dirty="0" err="1">
                <a:solidFill>
                  <a:schemeClr val="tx1"/>
                </a:solidFill>
                <a:latin typeface="Calibri" pitchFamily="34" charset="0"/>
              </a:rPr>
              <a:t>Riba</a:t>
            </a:r>
            <a:r>
              <a:rPr lang="en-US" sz="1400" dirty="0">
                <a:solidFill>
                  <a:schemeClr val="tx1"/>
                </a:solidFill>
                <a:latin typeface="Calibri" pitchFamily="34" charset="0"/>
              </a:rPr>
              <a:t>… can be defined… as an </a:t>
            </a:r>
            <a:r>
              <a:rPr lang="en-US" sz="1400" b="1" dirty="0">
                <a:solidFill>
                  <a:schemeClr val="tx1"/>
                </a:solidFill>
                <a:latin typeface="Calibri" pitchFamily="34" charset="0"/>
              </a:rPr>
              <a:t>unlawful gain</a:t>
            </a:r>
            <a:r>
              <a:rPr lang="en-US" sz="1400" dirty="0">
                <a:solidFill>
                  <a:schemeClr val="tx1"/>
                </a:solidFill>
                <a:latin typeface="Calibri" pitchFamily="34" charset="0"/>
              </a:rPr>
              <a:t> derived from the </a:t>
            </a:r>
            <a:r>
              <a:rPr lang="en-US" sz="1400" b="1" dirty="0">
                <a:solidFill>
                  <a:schemeClr val="tx1"/>
                </a:solidFill>
                <a:latin typeface="Calibri" pitchFamily="34" charset="0"/>
              </a:rPr>
              <a:t>quantitative inequality</a:t>
            </a:r>
            <a:r>
              <a:rPr lang="en-US" sz="1400" dirty="0">
                <a:solidFill>
                  <a:schemeClr val="tx1"/>
                </a:solidFill>
                <a:latin typeface="Calibri" pitchFamily="34" charset="0"/>
              </a:rPr>
              <a:t> of the counter-values in any… exchange of two or more species… [of] the same genus (</a:t>
            </a:r>
            <a:r>
              <a:rPr lang="en-US" sz="1400" i="1" dirty="0" err="1">
                <a:solidFill>
                  <a:schemeClr val="tx1"/>
                </a:solidFill>
                <a:latin typeface="Calibri" pitchFamily="34" charset="0"/>
              </a:rPr>
              <a:t>jins</a:t>
            </a:r>
            <a:r>
              <a:rPr lang="en-US" sz="1400" dirty="0">
                <a:solidFill>
                  <a:schemeClr val="tx1"/>
                </a:solidFill>
                <a:latin typeface="Calibri" pitchFamily="34" charset="0"/>
              </a:rPr>
              <a:t>) and… governed by the same efficient cause (‘</a:t>
            </a:r>
            <a:r>
              <a:rPr lang="en-US" sz="1400" i="1" dirty="0" err="1">
                <a:solidFill>
                  <a:schemeClr val="tx1"/>
                </a:solidFill>
                <a:latin typeface="Calibri" pitchFamily="34" charset="0"/>
              </a:rPr>
              <a:t>illa</a:t>
            </a:r>
            <a:r>
              <a:rPr lang="en-US" sz="1400" dirty="0">
                <a:solidFill>
                  <a:schemeClr val="tx1"/>
                </a:solidFill>
                <a:latin typeface="Calibri" pitchFamily="34" charset="0"/>
              </a:rPr>
              <a:t>)”</a:t>
            </a:r>
            <a:br>
              <a:rPr lang="en-US" sz="1400" dirty="0">
                <a:solidFill>
                  <a:schemeClr val="tx1"/>
                </a:solidFill>
                <a:latin typeface="Calibri" pitchFamily="34" charset="0"/>
              </a:rPr>
            </a:br>
            <a:r>
              <a:rPr lang="en-US" sz="1400" dirty="0">
                <a:solidFill>
                  <a:schemeClr val="tx1"/>
                </a:solidFill>
                <a:latin typeface="Calibri" pitchFamily="34" charset="0"/>
              </a:rPr>
              <a:t>- either by inequality in spot exchange (</a:t>
            </a:r>
            <a:r>
              <a:rPr lang="en-US" sz="1400" b="1" i="1" dirty="0" err="1">
                <a:solidFill>
                  <a:schemeClr val="tx1"/>
                </a:solidFill>
                <a:latin typeface="Calibri" pitchFamily="34" charset="0"/>
              </a:rPr>
              <a:t>riba</a:t>
            </a:r>
            <a:r>
              <a:rPr lang="en-US" sz="1400" b="1" i="1" dirty="0">
                <a:solidFill>
                  <a:schemeClr val="tx1"/>
                </a:solidFill>
                <a:latin typeface="Calibri" pitchFamily="34" charset="0"/>
              </a:rPr>
              <a:t> al-</a:t>
            </a:r>
            <a:r>
              <a:rPr lang="en-US" sz="1400" b="1" i="1" dirty="0" err="1">
                <a:solidFill>
                  <a:schemeClr val="tx1"/>
                </a:solidFill>
                <a:latin typeface="Calibri" pitchFamily="34" charset="0"/>
              </a:rPr>
              <a:t>fadl</a:t>
            </a:r>
            <a:r>
              <a:rPr lang="en-US" sz="1400" dirty="0">
                <a:solidFill>
                  <a:schemeClr val="tx1"/>
                </a:solidFill>
                <a:latin typeface="Calibri" pitchFamily="34" charset="0"/>
              </a:rPr>
              <a:t>: ‘</a:t>
            </a:r>
            <a:r>
              <a:rPr lang="en-US" sz="1400" i="1" dirty="0" err="1">
                <a:solidFill>
                  <a:schemeClr val="tx1"/>
                </a:solidFill>
                <a:latin typeface="Calibri" pitchFamily="34" charset="0"/>
              </a:rPr>
              <a:t>riba</a:t>
            </a:r>
            <a:r>
              <a:rPr lang="en-US" sz="1400" dirty="0">
                <a:solidFill>
                  <a:schemeClr val="tx1"/>
                </a:solidFill>
                <a:latin typeface="Calibri" pitchFamily="34" charset="0"/>
              </a:rPr>
              <a:t> of excess’)</a:t>
            </a:r>
            <a:br>
              <a:rPr lang="en-US" sz="1400" dirty="0">
                <a:solidFill>
                  <a:schemeClr val="tx1"/>
                </a:solidFill>
                <a:latin typeface="Calibri" pitchFamily="34" charset="0"/>
              </a:rPr>
            </a:br>
            <a:r>
              <a:rPr lang="en-US" sz="1400" dirty="0">
                <a:solidFill>
                  <a:schemeClr val="tx1"/>
                </a:solidFill>
                <a:latin typeface="Calibri" pitchFamily="34" charset="0"/>
              </a:rPr>
              <a:t>- or due to a deferment in the exchange (</a:t>
            </a:r>
            <a:r>
              <a:rPr lang="en-US" sz="1400" b="1" i="1" dirty="0" err="1">
                <a:solidFill>
                  <a:schemeClr val="tx1"/>
                </a:solidFill>
                <a:latin typeface="Calibri" pitchFamily="34" charset="0"/>
              </a:rPr>
              <a:t>riba</a:t>
            </a:r>
            <a:r>
              <a:rPr lang="en-US" sz="1400" b="1" i="1" dirty="0">
                <a:solidFill>
                  <a:schemeClr val="tx1"/>
                </a:solidFill>
                <a:latin typeface="Calibri" pitchFamily="34" charset="0"/>
              </a:rPr>
              <a:t> al-</a:t>
            </a:r>
            <a:r>
              <a:rPr lang="en-US" sz="1400" b="1" i="1" dirty="0" err="1">
                <a:solidFill>
                  <a:schemeClr val="tx1"/>
                </a:solidFill>
                <a:latin typeface="Calibri" pitchFamily="34" charset="0"/>
              </a:rPr>
              <a:t>nasi’a</a:t>
            </a:r>
            <a:r>
              <a:rPr lang="en-US" sz="1400" dirty="0">
                <a:solidFill>
                  <a:schemeClr val="tx1"/>
                </a:solidFill>
                <a:latin typeface="Calibri" pitchFamily="34" charset="0"/>
              </a:rPr>
              <a:t>: ‘</a:t>
            </a:r>
            <a:r>
              <a:rPr lang="en-US" sz="1400" i="1" dirty="0" err="1">
                <a:solidFill>
                  <a:schemeClr val="tx1"/>
                </a:solidFill>
                <a:latin typeface="Calibri" pitchFamily="34" charset="0"/>
              </a:rPr>
              <a:t>riba</a:t>
            </a:r>
            <a:r>
              <a:rPr lang="en-US" sz="1400" dirty="0">
                <a:solidFill>
                  <a:schemeClr val="tx1"/>
                </a:solidFill>
                <a:latin typeface="Calibri" pitchFamily="34" charset="0"/>
              </a:rPr>
              <a:t> of delay’) &gt;&gt;&gt; interest-bearing loans!</a:t>
            </a:r>
            <a:endParaRPr lang="en-US" sz="1600" i="1" dirty="0">
              <a:solidFill>
                <a:schemeClr val="tx1"/>
              </a:solidFill>
              <a:latin typeface="Calibri" pitchFamily="34" charset="0"/>
            </a:endParaRPr>
          </a:p>
        </p:txBody>
      </p:sp>
      <p:pic>
        <p:nvPicPr>
          <p:cNvPr id="226307" name="Picture 3" descr="pic_bottom"/>
          <p:cNvPicPr>
            <a:picLocks noChangeAspect="1" noChangeArrowheads="1"/>
          </p:cNvPicPr>
          <p:nvPr/>
        </p:nvPicPr>
        <p:blipFill>
          <a:blip r:embed="rId3" cstate="print"/>
          <a:srcRect/>
          <a:stretch>
            <a:fillRect/>
          </a:stretch>
        </p:blipFill>
        <p:spPr bwMode="auto">
          <a:xfrm>
            <a:off x="827088" y="5805488"/>
            <a:ext cx="7200900" cy="431800"/>
          </a:xfrm>
          <a:prstGeom prst="rect">
            <a:avLst/>
          </a:prstGeom>
          <a:noFill/>
        </p:spPr>
      </p:pic>
      <p:pic>
        <p:nvPicPr>
          <p:cNvPr id="226313" name="Picture 9"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ctrTitle"/>
          </p:nvPr>
        </p:nvSpPr>
        <p:spPr>
          <a:xfrm>
            <a:off x="755650" y="692150"/>
            <a:ext cx="7488238" cy="4608513"/>
          </a:xfrm>
        </p:spPr>
        <p:txBody>
          <a:bodyPr/>
          <a:lstStyle/>
          <a:p>
            <a:pPr algn="l"/>
            <a:r>
              <a:rPr lang="en-US" sz="1600" b="1" dirty="0" smtClean="0">
                <a:solidFill>
                  <a:srgbClr val="FF0000"/>
                </a:solidFill>
                <a:latin typeface="Calibri" pitchFamily="34" charset="0"/>
              </a:rPr>
              <a:t>Islamic law on </a:t>
            </a:r>
            <a:r>
              <a:rPr lang="en-US" sz="1600" b="1" i="1" dirty="0" err="1" smtClean="0">
                <a:solidFill>
                  <a:srgbClr val="FF0000"/>
                </a:solidFill>
                <a:latin typeface="Calibri" pitchFamily="34" charset="0"/>
              </a:rPr>
              <a:t>riba</a:t>
            </a:r>
            <a:r>
              <a:rPr lang="en-US" sz="1600" b="1" dirty="0">
                <a:solidFill>
                  <a:srgbClr val="009900"/>
                </a:solidFill>
                <a:latin typeface="Calibri" pitchFamily="34" charset="0"/>
              </a:rPr>
              <a:t/>
            </a:r>
            <a:br>
              <a:rPr lang="en-US" sz="1600" b="1" dirty="0">
                <a:solidFill>
                  <a:srgbClr val="009900"/>
                </a:solidFill>
                <a:latin typeface="Calibri" pitchFamily="34" charset="0"/>
              </a:rPr>
            </a:br>
            <a:r>
              <a:rPr lang="en-US" sz="1600" b="1" dirty="0" smtClean="0">
                <a:solidFill>
                  <a:srgbClr val="009900"/>
                </a:solidFill>
                <a:latin typeface="Calibri" pitchFamily="34" charset="0"/>
              </a:rPr>
              <a:t/>
            </a:r>
            <a:br>
              <a:rPr lang="en-US" sz="1600" b="1" dirty="0" smtClean="0">
                <a:solidFill>
                  <a:srgbClr val="009900"/>
                </a:solidFill>
                <a:latin typeface="Calibri" pitchFamily="34" charset="0"/>
              </a:rPr>
            </a:br>
            <a:r>
              <a:rPr lang="en-US" sz="1600" b="1" dirty="0" smtClean="0">
                <a:solidFill>
                  <a:srgbClr val="009900"/>
                </a:solidFill>
                <a:latin typeface="Calibri" pitchFamily="34" charset="0"/>
              </a:rPr>
              <a:t>Qur’an</a:t>
            </a:r>
            <a:br>
              <a:rPr lang="en-US" sz="1600" b="1" dirty="0" smtClean="0">
                <a:solidFill>
                  <a:srgbClr val="009900"/>
                </a:solidFill>
                <a:latin typeface="Calibri" pitchFamily="34" charset="0"/>
              </a:rPr>
            </a:br>
            <a:r>
              <a:rPr lang="en-US" sz="1600" dirty="0" smtClean="0">
                <a:solidFill>
                  <a:schemeClr val="tx1"/>
                </a:solidFill>
                <a:latin typeface="Calibri" pitchFamily="34" charset="0"/>
              </a:rPr>
              <a:t>- </a:t>
            </a:r>
            <a:r>
              <a:rPr lang="en-US" sz="1600" b="1" dirty="0" smtClean="0">
                <a:solidFill>
                  <a:schemeClr val="tx1"/>
                </a:solidFill>
                <a:latin typeface="Calibri" pitchFamily="34" charset="0"/>
              </a:rPr>
              <a:t>Q. II:275-281</a:t>
            </a:r>
            <a:r>
              <a:rPr lang="en-US" sz="1600" dirty="0" smtClean="0">
                <a:solidFill>
                  <a:schemeClr val="tx1"/>
                </a:solidFill>
                <a:latin typeface="Calibri" pitchFamily="34" charset="0"/>
              </a:rPr>
              <a:t>: “Those who devour usury will not stand except as stands one whom the Evil One by his touch hath driven to madness.  That is because they say: “Trade is like usury”, but Allah hath permitted trade and forbidden usury…”</a:t>
            </a:r>
            <a:br>
              <a:rPr lang="en-US" sz="1600" dirty="0" smtClean="0">
                <a:solidFill>
                  <a:schemeClr val="tx1"/>
                </a:solidFill>
                <a:latin typeface="Calibri" pitchFamily="34" charset="0"/>
              </a:rPr>
            </a:br>
            <a:r>
              <a:rPr lang="en-US" sz="1600" dirty="0" smtClean="0">
                <a:solidFill>
                  <a:schemeClr val="tx1"/>
                </a:solidFill>
                <a:latin typeface="Calibri" pitchFamily="34" charset="0"/>
              </a:rPr>
              <a:t>- </a:t>
            </a:r>
            <a:r>
              <a:rPr lang="en-US" sz="1600" b="1" dirty="0" smtClean="0">
                <a:solidFill>
                  <a:schemeClr val="tx1"/>
                </a:solidFill>
                <a:latin typeface="Calibri" pitchFamily="34" charset="0"/>
              </a:rPr>
              <a:t>Q. III:130</a:t>
            </a:r>
            <a:r>
              <a:rPr lang="en-US" sz="1600" dirty="0" smtClean="0">
                <a:solidFill>
                  <a:schemeClr val="tx1"/>
                </a:solidFill>
                <a:latin typeface="Calibri" pitchFamily="34" charset="0"/>
              </a:rPr>
              <a:t>: “you who believe! Devour not usury, doubled and multiplied; but fear Allah: that you may really prosper”</a:t>
            </a:r>
            <a:br>
              <a:rPr lang="en-US" sz="1600" dirty="0" smtClean="0">
                <a:solidFill>
                  <a:schemeClr val="tx1"/>
                </a:solidFill>
                <a:latin typeface="Calibri" pitchFamily="34" charset="0"/>
              </a:rPr>
            </a:br>
            <a:r>
              <a:rPr lang="en-US" sz="1600" dirty="0" smtClean="0">
                <a:solidFill>
                  <a:schemeClr val="tx1"/>
                </a:solidFill>
                <a:latin typeface="Calibri" pitchFamily="34" charset="0"/>
              </a:rPr>
              <a:t>- </a:t>
            </a:r>
            <a:r>
              <a:rPr lang="en-US" sz="1600" b="1" dirty="0" smtClean="0">
                <a:solidFill>
                  <a:schemeClr val="tx1"/>
                </a:solidFill>
                <a:latin typeface="Calibri" pitchFamily="34" charset="0"/>
              </a:rPr>
              <a:t>Q. IV:161</a:t>
            </a:r>
            <a:r>
              <a:rPr lang="en-US" sz="1600" dirty="0" smtClean="0">
                <a:solidFill>
                  <a:schemeClr val="tx1"/>
                </a:solidFill>
                <a:latin typeface="Calibri" pitchFamily="34" charset="0"/>
              </a:rPr>
              <a:t>: “… they took usury, though they were forbidden; and… they devoured men’s substance wrongfully”</a:t>
            </a: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b="1" dirty="0" err="1" smtClean="0">
                <a:solidFill>
                  <a:srgbClr val="009900"/>
                </a:solidFill>
                <a:latin typeface="Calibri" pitchFamily="34" charset="0"/>
              </a:rPr>
              <a:t>Sunna</a:t>
            </a: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smtClean="0">
                <a:solidFill>
                  <a:schemeClr val="tx1"/>
                </a:solidFill>
                <a:latin typeface="Calibri" pitchFamily="34" charset="0"/>
              </a:rPr>
              <a:t>- “The Messenger of God cursed the one who consumed </a:t>
            </a:r>
            <a:r>
              <a:rPr lang="en-US" sz="1600" i="1" dirty="0" err="1" smtClean="0">
                <a:solidFill>
                  <a:schemeClr val="tx1"/>
                </a:solidFill>
                <a:latin typeface="Calibri" pitchFamily="34" charset="0"/>
              </a:rPr>
              <a:t>riba</a:t>
            </a:r>
            <a:r>
              <a:rPr lang="en-US" sz="1600" dirty="0" smtClean="0">
                <a:solidFill>
                  <a:schemeClr val="tx1"/>
                </a:solidFill>
                <a:latin typeface="Calibri" pitchFamily="34" charset="0"/>
              </a:rPr>
              <a:t>, the one who makes it consumed, its inscribe, its two witnesses”</a:t>
            </a:r>
            <a:br>
              <a:rPr lang="en-US" sz="1600" dirty="0" smtClean="0">
                <a:solidFill>
                  <a:schemeClr val="tx1"/>
                </a:solidFill>
                <a:latin typeface="Calibri" pitchFamily="34" charset="0"/>
              </a:rPr>
            </a:br>
            <a:r>
              <a:rPr lang="en-US" sz="1600" dirty="0" smtClean="0">
                <a:solidFill>
                  <a:schemeClr val="tx1"/>
                </a:solidFill>
                <a:latin typeface="Calibri" pitchFamily="34" charset="0"/>
              </a:rPr>
              <a:t>- “Gold for gold, silver for silver, wheat for wheat, barley for barley, </a:t>
            </a:r>
            <a:r>
              <a:rPr lang="en-US" sz="1600" dirty="0" smtClean="0">
                <a:solidFill>
                  <a:schemeClr val="tx1"/>
                </a:solidFill>
                <a:latin typeface="Calibri" pitchFamily="34" charset="0"/>
              </a:rPr>
              <a:t>dates </a:t>
            </a:r>
            <a:r>
              <a:rPr lang="en-US" sz="1600" dirty="0" smtClean="0">
                <a:solidFill>
                  <a:schemeClr val="tx1"/>
                </a:solidFill>
                <a:latin typeface="Calibri" pitchFamily="34" charset="0"/>
              </a:rPr>
              <a:t>for dates, salt for salt, </a:t>
            </a:r>
            <a:r>
              <a:rPr lang="en-US" sz="1600" b="1" i="1" dirty="0" smtClean="0">
                <a:solidFill>
                  <a:schemeClr val="tx1"/>
                </a:solidFill>
                <a:latin typeface="Calibri" pitchFamily="34" charset="0"/>
              </a:rPr>
              <a:t>like for like, equal for equal, hand to hand. </a:t>
            </a:r>
            <a:r>
              <a:rPr lang="en-US" sz="1600" dirty="0" smtClean="0">
                <a:solidFill>
                  <a:schemeClr val="tx1"/>
                </a:solidFill>
                <a:latin typeface="Calibri" pitchFamily="34" charset="0"/>
              </a:rPr>
              <a:t>If these types differ, then sell them as you wish, if it is hand to hand”</a:t>
            </a:r>
            <a:br>
              <a:rPr lang="en-US" sz="1600" dirty="0" smtClean="0">
                <a:solidFill>
                  <a:schemeClr val="tx1"/>
                </a:solidFill>
                <a:latin typeface="Calibri" pitchFamily="34" charset="0"/>
              </a:rPr>
            </a:br>
            <a:endParaRPr lang="en-US" sz="1600" dirty="0">
              <a:solidFill>
                <a:schemeClr val="tx1"/>
              </a:solidFill>
              <a:latin typeface="Calibri" pitchFamily="34" charset="0"/>
            </a:endParaRPr>
          </a:p>
        </p:txBody>
      </p:sp>
      <p:pic>
        <p:nvPicPr>
          <p:cNvPr id="226307" name="Picture 3" descr="pic_bottom"/>
          <p:cNvPicPr>
            <a:picLocks noChangeAspect="1" noChangeArrowheads="1"/>
          </p:cNvPicPr>
          <p:nvPr/>
        </p:nvPicPr>
        <p:blipFill>
          <a:blip r:embed="rId3" cstate="print"/>
          <a:srcRect/>
          <a:stretch>
            <a:fillRect/>
          </a:stretch>
        </p:blipFill>
        <p:spPr bwMode="auto">
          <a:xfrm>
            <a:off x="827088" y="5805488"/>
            <a:ext cx="7200900" cy="431800"/>
          </a:xfrm>
          <a:prstGeom prst="rect">
            <a:avLst/>
          </a:prstGeom>
          <a:noFill/>
        </p:spPr>
      </p:pic>
      <p:pic>
        <p:nvPicPr>
          <p:cNvPr id="226313" name="Picture 9"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ctrTitle"/>
          </p:nvPr>
        </p:nvSpPr>
        <p:spPr>
          <a:xfrm>
            <a:off x="755650" y="692150"/>
            <a:ext cx="7488238" cy="4608513"/>
          </a:xfrm>
        </p:spPr>
        <p:txBody>
          <a:bodyPr/>
          <a:lstStyle/>
          <a:p>
            <a:pPr algn="l"/>
            <a:r>
              <a:rPr lang="en-US" sz="1600" b="1" i="1" dirty="0" err="1" smtClean="0">
                <a:solidFill>
                  <a:srgbClr val="FF0000"/>
                </a:solidFill>
                <a:latin typeface="Calibri" pitchFamily="34" charset="0"/>
              </a:rPr>
              <a:t>Gharar</a:t>
            </a:r>
            <a:r>
              <a:rPr lang="en-US" sz="1600" b="1" i="1" dirty="0" smtClean="0">
                <a:solidFill>
                  <a:srgbClr val="FF0000"/>
                </a:solidFill>
                <a:latin typeface="Calibri" pitchFamily="34" charset="0"/>
              </a:rPr>
              <a:t> </a:t>
            </a:r>
            <a:r>
              <a:rPr lang="en-US" sz="1600" b="1" dirty="0" smtClean="0">
                <a:solidFill>
                  <a:srgbClr val="FF0000"/>
                </a:solidFill>
                <a:latin typeface="Calibri" pitchFamily="34" charset="0"/>
              </a:rPr>
              <a:t>( = ‘unreasonable risk’, ‘hazard’, ‘danger’ as an effect of uncertainty)</a:t>
            </a:r>
            <a:r>
              <a:rPr lang="en-US" sz="1600" b="1" dirty="0">
                <a:solidFill>
                  <a:srgbClr val="009900"/>
                </a:solidFill>
                <a:latin typeface="Calibri" pitchFamily="34" charset="0"/>
              </a:rPr>
              <a:t/>
            </a:r>
            <a:br>
              <a:rPr lang="en-US" sz="1600" b="1" dirty="0">
                <a:solidFill>
                  <a:srgbClr val="009900"/>
                </a:solidFill>
                <a:latin typeface="Calibri" pitchFamily="34" charset="0"/>
              </a:rPr>
            </a:br>
            <a:r>
              <a:rPr lang="en-US" sz="1600" b="1" dirty="0" smtClean="0">
                <a:solidFill>
                  <a:srgbClr val="009900"/>
                </a:solidFill>
                <a:latin typeface="Calibri" pitchFamily="34" charset="0"/>
              </a:rPr>
              <a:t> </a:t>
            </a:r>
            <a:br>
              <a:rPr lang="en-US" sz="1600" b="1" dirty="0" smtClean="0">
                <a:solidFill>
                  <a:srgbClr val="009900"/>
                </a:solidFill>
                <a:latin typeface="Calibri" pitchFamily="34" charset="0"/>
              </a:rPr>
            </a:br>
            <a:r>
              <a:rPr lang="en-US" sz="1600" dirty="0" smtClean="0">
                <a:solidFill>
                  <a:schemeClr val="tx1"/>
                </a:solidFill>
                <a:latin typeface="Calibri" pitchFamily="34" charset="0"/>
              </a:rPr>
              <a:t>The </a:t>
            </a:r>
            <a:r>
              <a:rPr lang="en-US" sz="1600" b="1" dirty="0" err="1" smtClean="0">
                <a:solidFill>
                  <a:schemeClr val="tx1"/>
                </a:solidFill>
                <a:latin typeface="Calibri" pitchFamily="34" charset="0"/>
              </a:rPr>
              <a:t>Sunna</a:t>
            </a:r>
            <a:r>
              <a:rPr lang="en-US" sz="1600" dirty="0" smtClean="0">
                <a:solidFill>
                  <a:schemeClr val="tx1"/>
                </a:solidFill>
                <a:latin typeface="Calibri" pitchFamily="34" charset="0"/>
              </a:rPr>
              <a:t> reports that the Prophet forbade the sale of an escaped slave or animal, the sale of a bird in the air or a fish in the water, the sale of what the vendor is not in a position to deliver, the purchase of food with measuring it… due to the prohibition of </a:t>
            </a:r>
            <a:r>
              <a:rPr lang="en-US" sz="1600" i="1" dirty="0" err="1" smtClean="0">
                <a:solidFill>
                  <a:schemeClr val="tx1"/>
                </a:solidFill>
                <a:latin typeface="Calibri" pitchFamily="34" charset="0"/>
              </a:rPr>
              <a:t>gharar</a:t>
            </a:r>
            <a:r>
              <a:rPr lang="en-US" sz="1600" dirty="0" smtClean="0">
                <a:solidFill>
                  <a:schemeClr val="tx1"/>
                </a:solidFill>
                <a:latin typeface="Calibri" pitchFamily="34" charset="0"/>
              </a:rPr>
              <a:t> as an element of the contract.</a:t>
            </a: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smtClean="0">
                <a:solidFill>
                  <a:schemeClr val="tx1"/>
                </a:solidFill>
                <a:latin typeface="Calibri" pitchFamily="34" charset="0"/>
              </a:rPr>
              <a:t/>
            </a:r>
            <a:br>
              <a:rPr lang="en-US" sz="1600" dirty="0" smtClean="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b="1" i="1" dirty="0" err="1" smtClean="0">
                <a:solidFill>
                  <a:srgbClr val="FF0000"/>
                </a:solidFill>
                <a:latin typeface="Calibri" pitchFamily="34" charset="0"/>
              </a:rPr>
              <a:t>Maysir</a:t>
            </a:r>
            <a:r>
              <a:rPr lang="en-US" sz="1600" b="1" i="1" dirty="0" smtClean="0">
                <a:solidFill>
                  <a:srgbClr val="FF0000"/>
                </a:solidFill>
                <a:latin typeface="Calibri" pitchFamily="34" charset="0"/>
              </a:rPr>
              <a:t> </a:t>
            </a:r>
            <a:r>
              <a:rPr lang="en-US" sz="1600" b="1" dirty="0" smtClean="0">
                <a:solidFill>
                  <a:srgbClr val="FF0000"/>
                </a:solidFill>
                <a:latin typeface="Calibri" pitchFamily="34" charset="0"/>
              </a:rPr>
              <a:t>( = gambling, speculation)</a:t>
            </a: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smtClean="0">
                <a:solidFill>
                  <a:schemeClr val="tx1"/>
                </a:solidFill>
                <a:latin typeface="Calibri" pitchFamily="34" charset="0"/>
              </a:rPr>
              <a:t/>
            </a:r>
            <a:br>
              <a:rPr lang="en-US" sz="1600" dirty="0" smtClean="0">
                <a:solidFill>
                  <a:schemeClr val="tx1"/>
                </a:solidFill>
                <a:latin typeface="Calibri" pitchFamily="34" charset="0"/>
              </a:rPr>
            </a:br>
            <a:r>
              <a:rPr lang="en-US" sz="1600" b="1" dirty="0" smtClean="0">
                <a:solidFill>
                  <a:schemeClr val="tx1"/>
                </a:solidFill>
                <a:latin typeface="Calibri" pitchFamily="34" charset="0"/>
              </a:rPr>
              <a:t>Q. V:90-91</a:t>
            </a:r>
            <a:r>
              <a:rPr lang="en-US" sz="1600" dirty="0" smtClean="0">
                <a:solidFill>
                  <a:schemeClr val="tx1"/>
                </a:solidFill>
                <a:latin typeface="Calibri" pitchFamily="34" charset="0"/>
              </a:rPr>
              <a:t>: “O you who believe! Intoxicants and gambling [</a:t>
            </a:r>
            <a:r>
              <a:rPr lang="en-US" sz="1600" i="1" dirty="0" err="1" smtClean="0">
                <a:solidFill>
                  <a:schemeClr val="tx1"/>
                </a:solidFill>
                <a:latin typeface="Calibri" pitchFamily="34" charset="0"/>
              </a:rPr>
              <a:t>maysir</a:t>
            </a:r>
            <a:r>
              <a:rPr lang="en-US" sz="1600" dirty="0" smtClean="0">
                <a:solidFill>
                  <a:schemeClr val="tx1"/>
                </a:solidFill>
                <a:latin typeface="Calibri" pitchFamily="34" charset="0"/>
              </a:rPr>
              <a:t> as a game of chance*], (dedication) of stones, and (divination by) arrows, are an abomination – of Satan’s handiwork…</a:t>
            </a:r>
            <a:br>
              <a:rPr lang="en-US" sz="1600" dirty="0" smtClean="0">
                <a:solidFill>
                  <a:schemeClr val="tx1"/>
                </a:solidFill>
                <a:latin typeface="Calibri" pitchFamily="34" charset="0"/>
              </a:rPr>
            </a:br>
            <a:r>
              <a:rPr lang="en-US" sz="1600" dirty="0" smtClean="0">
                <a:solidFill>
                  <a:schemeClr val="tx1"/>
                </a:solidFill>
                <a:latin typeface="Calibri" pitchFamily="34" charset="0"/>
              </a:rPr>
              <a:t/>
            </a:r>
            <a:br>
              <a:rPr lang="en-US" sz="1600" dirty="0" smtClean="0">
                <a:solidFill>
                  <a:schemeClr val="tx1"/>
                </a:solidFill>
                <a:latin typeface="Calibri" pitchFamily="34" charset="0"/>
              </a:rPr>
            </a:br>
            <a:r>
              <a:rPr lang="en-US" sz="1400" dirty="0" smtClean="0">
                <a:solidFill>
                  <a:schemeClr val="tx1"/>
                </a:solidFill>
                <a:latin typeface="Calibri" pitchFamily="34" charset="0"/>
              </a:rPr>
              <a:t>[* Game played at the time of the Prophet, played with arrows for parts of a slaughtered camel with those who lost playing for all its cost]</a:t>
            </a:r>
            <a:r>
              <a:rPr lang="en-US" sz="1600" dirty="0" smtClean="0">
                <a:solidFill>
                  <a:schemeClr val="tx1"/>
                </a:solidFill>
                <a:latin typeface="Calibri" pitchFamily="34" charset="0"/>
              </a:rPr>
              <a:t/>
            </a:r>
            <a:br>
              <a:rPr lang="en-US" sz="1600" dirty="0" smtClean="0">
                <a:solidFill>
                  <a:schemeClr val="tx1"/>
                </a:solidFill>
                <a:latin typeface="Calibri" pitchFamily="34" charset="0"/>
              </a:rPr>
            </a:br>
            <a:endParaRPr lang="en-US" sz="1600" dirty="0">
              <a:solidFill>
                <a:schemeClr val="tx1"/>
              </a:solidFill>
              <a:latin typeface="Calibri" pitchFamily="34" charset="0"/>
            </a:endParaRPr>
          </a:p>
        </p:txBody>
      </p:sp>
      <p:pic>
        <p:nvPicPr>
          <p:cNvPr id="226307" name="Picture 3" descr="pic_bottom"/>
          <p:cNvPicPr>
            <a:picLocks noChangeAspect="1" noChangeArrowheads="1"/>
          </p:cNvPicPr>
          <p:nvPr/>
        </p:nvPicPr>
        <p:blipFill>
          <a:blip r:embed="rId3" cstate="print"/>
          <a:srcRect/>
          <a:stretch>
            <a:fillRect/>
          </a:stretch>
        </p:blipFill>
        <p:spPr bwMode="auto">
          <a:xfrm>
            <a:off x="827088" y="5805488"/>
            <a:ext cx="7200900" cy="431800"/>
          </a:xfrm>
          <a:prstGeom prst="rect">
            <a:avLst/>
          </a:prstGeom>
          <a:noFill/>
        </p:spPr>
      </p:pic>
      <p:pic>
        <p:nvPicPr>
          <p:cNvPr id="226313" name="Picture 9"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ctrTitle"/>
          </p:nvPr>
        </p:nvSpPr>
        <p:spPr>
          <a:xfrm>
            <a:off x="755650" y="549275"/>
            <a:ext cx="7345363" cy="4824413"/>
          </a:xfrm>
        </p:spPr>
        <p:txBody>
          <a:bodyPr/>
          <a:lstStyle/>
          <a:p>
            <a:pPr algn="l"/>
            <a:r>
              <a:rPr lang="en-US" sz="1600" dirty="0">
                <a:solidFill>
                  <a:schemeClr val="tx1"/>
                </a:solidFill>
                <a:latin typeface="Calibri" pitchFamily="34" charset="0"/>
              </a:rPr>
              <a:t>There is </a:t>
            </a:r>
            <a:r>
              <a:rPr lang="en-US" sz="1600" b="1" i="1" dirty="0">
                <a:solidFill>
                  <a:schemeClr val="tx1"/>
                </a:solidFill>
                <a:latin typeface="Calibri" pitchFamily="34" charset="0"/>
              </a:rPr>
              <a:t>no historical evidence</a:t>
            </a:r>
            <a:r>
              <a:rPr lang="en-US" sz="1600" dirty="0">
                <a:solidFill>
                  <a:schemeClr val="tx1"/>
                </a:solidFill>
                <a:latin typeface="Calibri" pitchFamily="34" charset="0"/>
              </a:rPr>
              <a:t> that the </a:t>
            </a:r>
            <a:r>
              <a:rPr lang="en-US" sz="1600" dirty="0" smtClean="0">
                <a:solidFill>
                  <a:schemeClr val="tx1"/>
                </a:solidFill>
                <a:latin typeface="Calibri" pitchFamily="34" charset="0"/>
              </a:rPr>
              <a:t>prohibitions </a:t>
            </a:r>
            <a:r>
              <a:rPr lang="en-US" sz="1600" dirty="0">
                <a:solidFill>
                  <a:schemeClr val="tx1"/>
                </a:solidFill>
                <a:latin typeface="Calibri" pitchFamily="34" charset="0"/>
              </a:rPr>
              <a:t>of </a:t>
            </a:r>
            <a:r>
              <a:rPr lang="en-US" sz="1600" b="1" i="1" dirty="0" err="1" smtClean="0">
                <a:solidFill>
                  <a:schemeClr val="tx1"/>
                </a:solidFill>
                <a:latin typeface="Calibri" pitchFamily="34" charset="0"/>
              </a:rPr>
              <a:t>riba</a:t>
            </a:r>
            <a:r>
              <a:rPr lang="en-US" sz="1600" b="1" i="1" dirty="0" smtClean="0">
                <a:solidFill>
                  <a:schemeClr val="tx1"/>
                </a:solidFill>
                <a:latin typeface="Calibri" pitchFamily="34" charset="0"/>
              </a:rPr>
              <a:t>, </a:t>
            </a:r>
            <a:r>
              <a:rPr lang="en-US" sz="1600" b="1" i="1" dirty="0" err="1" smtClean="0">
                <a:solidFill>
                  <a:schemeClr val="tx1"/>
                </a:solidFill>
                <a:latin typeface="Calibri" pitchFamily="34" charset="0"/>
              </a:rPr>
              <a:t>gharar</a:t>
            </a:r>
            <a:r>
              <a:rPr lang="en-US" sz="1600" b="1" i="1" dirty="0" smtClean="0">
                <a:solidFill>
                  <a:schemeClr val="tx1"/>
                </a:solidFill>
                <a:latin typeface="Calibri" pitchFamily="34" charset="0"/>
              </a:rPr>
              <a:t> </a:t>
            </a:r>
            <a:r>
              <a:rPr lang="en-US" sz="1600" dirty="0" smtClean="0">
                <a:solidFill>
                  <a:schemeClr val="tx1"/>
                </a:solidFill>
                <a:latin typeface="Calibri" pitchFamily="34" charset="0"/>
              </a:rPr>
              <a:t>and</a:t>
            </a:r>
            <a:r>
              <a:rPr lang="en-US" sz="1600" b="1" i="1" dirty="0" smtClean="0">
                <a:solidFill>
                  <a:schemeClr val="tx1"/>
                </a:solidFill>
                <a:latin typeface="Calibri" pitchFamily="34" charset="0"/>
              </a:rPr>
              <a:t> </a:t>
            </a:r>
            <a:r>
              <a:rPr lang="en-US" sz="1600" b="1" i="1" dirty="0" err="1" smtClean="0">
                <a:solidFill>
                  <a:schemeClr val="tx1"/>
                </a:solidFill>
                <a:latin typeface="Calibri" pitchFamily="34" charset="0"/>
              </a:rPr>
              <a:t>maysir</a:t>
            </a:r>
            <a:r>
              <a:rPr lang="en-US" sz="1600" dirty="0" smtClean="0">
                <a:solidFill>
                  <a:schemeClr val="tx1"/>
                </a:solidFill>
                <a:latin typeface="Calibri" pitchFamily="34" charset="0"/>
              </a:rPr>
              <a:t> </a:t>
            </a:r>
            <a:r>
              <a:rPr lang="en-US" sz="1600" dirty="0">
                <a:solidFill>
                  <a:schemeClr val="tx1"/>
                </a:solidFill>
                <a:latin typeface="Calibri" pitchFamily="34" charset="0"/>
              </a:rPr>
              <a:t>represented an </a:t>
            </a:r>
            <a:r>
              <a:rPr lang="en-US" sz="1600" b="1" dirty="0">
                <a:solidFill>
                  <a:schemeClr val="tx1"/>
                </a:solidFill>
                <a:latin typeface="Calibri" pitchFamily="34" charset="0"/>
              </a:rPr>
              <a:t>obstacle</a:t>
            </a:r>
            <a:r>
              <a:rPr lang="en-US" sz="1600" dirty="0">
                <a:solidFill>
                  <a:schemeClr val="tx1"/>
                </a:solidFill>
                <a:latin typeface="Calibri" pitchFamily="34" charset="0"/>
              </a:rPr>
              <a:t> to the flourishing of the </a:t>
            </a:r>
            <a:r>
              <a:rPr lang="en-US" sz="1600" b="1" dirty="0">
                <a:solidFill>
                  <a:schemeClr val="tx1"/>
                </a:solidFill>
                <a:latin typeface="Calibri" pitchFamily="34" charset="0"/>
              </a:rPr>
              <a:t>merchant society</a:t>
            </a:r>
            <a:r>
              <a:rPr lang="en-US" sz="1600" dirty="0">
                <a:solidFill>
                  <a:schemeClr val="tx1"/>
                </a:solidFill>
                <a:latin typeface="Calibri" pitchFamily="34" charset="0"/>
              </a:rPr>
              <a:t> of classical Islam.</a:t>
            </a:r>
            <a:br>
              <a:rPr lang="en-US" sz="1600" dirty="0">
                <a:solidFill>
                  <a:schemeClr val="tx1"/>
                </a:solidFill>
                <a:latin typeface="Calibri" pitchFamily="34" charset="0"/>
              </a:rPr>
            </a:br>
            <a:r>
              <a:rPr lang="en-US" sz="1600" b="1" dirty="0">
                <a:solidFill>
                  <a:schemeClr val="tx1"/>
                </a:solidFill>
                <a:latin typeface="Calibri" pitchFamily="34" charset="0"/>
              </a:rPr>
              <a:t>On the contrary</a:t>
            </a:r>
            <a:r>
              <a:rPr lang="en-US" sz="1600" dirty="0">
                <a:solidFill>
                  <a:schemeClr val="tx1"/>
                </a:solidFill>
                <a:latin typeface="Calibri" pitchFamily="34" charset="0"/>
              </a:rPr>
              <a:t>, this society experienced an advanced </a:t>
            </a:r>
            <a:r>
              <a:rPr lang="en-US" sz="1600" b="1" dirty="0">
                <a:solidFill>
                  <a:srgbClr val="009900"/>
                </a:solidFill>
                <a:latin typeface="Calibri" pitchFamily="34" charset="0"/>
              </a:rPr>
              <a:t>credit economy</a:t>
            </a:r>
            <a:r>
              <a:rPr lang="en-US" sz="1600" dirty="0">
                <a:solidFill>
                  <a:schemeClr val="tx1"/>
                </a:solidFill>
                <a:latin typeface="Calibri" pitchFamily="34" charset="0"/>
              </a:rPr>
              <a:t> based on the </a:t>
            </a:r>
            <a:r>
              <a:rPr lang="en-US" sz="1600" dirty="0">
                <a:solidFill>
                  <a:srgbClr val="009900"/>
                </a:solidFill>
                <a:latin typeface="Calibri" pitchFamily="34" charset="0"/>
              </a:rPr>
              <a:t>exchange of goods</a:t>
            </a:r>
            <a:r>
              <a:rPr lang="en-US" sz="1600" dirty="0">
                <a:solidFill>
                  <a:schemeClr val="tx1"/>
                </a:solidFill>
                <a:latin typeface="Calibri" pitchFamily="34" charset="0"/>
              </a:rPr>
              <a:t> through a variety of </a:t>
            </a:r>
            <a:r>
              <a:rPr lang="en-US" sz="1600" dirty="0">
                <a:solidFill>
                  <a:srgbClr val="FF0000"/>
                </a:solidFill>
                <a:latin typeface="Calibri" pitchFamily="34" charset="0"/>
              </a:rPr>
              <a:t>credit transactions</a:t>
            </a:r>
            <a:r>
              <a:rPr lang="en-US" sz="1600" dirty="0">
                <a:solidFill>
                  <a:schemeClr val="tx1"/>
                </a:solidFill>
                <a:latin typeface="Calibri" pitchFamily="34" charset="0"/>
              </a:rPr>
              <a:t> (e.g. </a:t>
            </a:r>
            <a:r>
              <a:rPr lang="en-US" sz="1600" i="1" dirty="0">
                <a:solidFill>
                  <a:schemeClr val="tx1"/>
                </a:solidFill>
                <a:latin typeface="Calibri" pitchFamily="34" charset="0"/>
              </a:rPr>
              <a:t>bay’ al-</a:t>
            </a:r>
            <a:r>
              <a:rPr lang="en-US" sz="1600" i="1" dirty="0" err="1">
                <a:solidFill>
                  <a:schemeClr val="tx1"/>
                </a:solidFill>
                <a:latin typeface="Calibri" pitchFamily="34" charset="0"/>
              </a:rPr>
              <a:t>salam</a:t>
            </a:r>
            <a:r>
              <a:rPr lang="en-US" sz="1600" dirty="0">
                <a:solidFill>
                  <a:schemeClr val="tx1"/>
                </a:solidFill>
                <a:latin typeface="Calibri" pitchFamily="34" charset="0"/>
              </a:rPr>
              <a:t>, immediate payment for future delivery), </a:t>
            </a:r>
            <a:r>
              <a:rPr lang="en-US" sz="1600" dirty="0">
                <a:solidFill>
                  <a:srgbClr val="FF0000"/>
                </a:solidFill>
                <a:latin typeface="Calibri" pitchFamily="34" charset="0"/>
              </a:rPr>
              <a:t>credit instruments</a:t>
            </a:r>
            <a:r>
              <a:rPr lang="en-US" sz="1600" dirty="0">
                <a:solidFill>
                  <a:schemeClr val="tx1"/>
                </a:solidFill>
                <a:latin typeface="Calibri" pitchFamily="34" charset="0"/>
              </a:rPr>
              <a:t> (e.g. </a:t>
            </a:r>
            <a:r>
              <a:rPr lang="en-US" sz="1600" i="1" dirty="0" err="1">
                <a:solidFill>
                  <a:schemeClr val="tx1"/>
                </a:solidFill>
                <a:latin typeface="Calibri" pitchFamily="34" charset="0"/>
              </a:rPr>
              <a:t>hawala</a:t>
            </a:r>
            <a:r>
              <a:rPr lang="en-US" sz="1600" dirty="0">
                <a:solidFill>
                  <a:schemeClr val="tx1"/>
                </a:solidFill>
                <a:latin typeface="Calibri" pitchFamily="34" charset="0"/>
              </a:rPr>
              <a:t>, transfer of debt as a means of payment; </a:t>
            </a:r>
            <a:r>
              <a:rPr lang="en-US" sz="1600" i="1" dirty="0" err="1">
                <a:solidFill>
                  <a:schemeClr val="tx1"/>
                </a:solidFill>
                <a:latin typeface="Calibri" pitchFamily="34" charset="0"/>
              </a:rPr>
              <a:t>suftaja</a:t>
            </a:r>
            <a:r>
              <a:rPr lang="en-US" sz="1600" dirty="0">
                <a:solidFill>
                  <a:schemeClr val="tx1"/>
                </a:solidFill>
                <a:latin typeface="Calibri" pitchFamily="34" charset="0"/>
              </a:rPr>
              <a:t>, letter of credit; </a:t>
            </a:r>
            <a:r>
              <a:rPr lang="en-US" sz="1600" i="1" dirty="0" err="1">
                <a:solidFill>
                  <a:schemeClr val="tx1"/>
                </a:solidFill>
                <a:latin typeface="Calibri" pitchFamily="34" charset="0"/>
              </a:rPr>
              <a:t>ruq‘a</a:t>
            </a:r>
            <a:r>
              <a:rPr lang="en-US" sz="1600" dirty="0">
                <a:solidFill>
                  <a:schemeClr val="tx1"/>
                </a:solidFill>
                <a:latin typeface="Calibri" pitchFamily="34" charset="0"/>
              </a:rPr>
              <a:t>, promissory notes; </a:t>
            </a:r>
            <a:r>
              <a:rPr lang="en-US" sz="1600" i="1" dirty="0" err="1">
                <a:solidFill>
                  <a:schemeClr val="tx1"/>
                </a:solidFill>
                <a:latin typeface="Calibri" pitchFamily="34" charset="0"/>
              </a:rPr>
              <a:t>sakk</a:t>
            </a:r>
            <a:r>
              <a:rPr lang="en-US" sz="1600" dirty="0">
                <a:solidFill>
                  <a:schemeClr val="tx1"/>
                </a:solidFill>
                <a:latin typeface="Calibri" pitchFamily="34" charset="0"/>
              </a:rPr>
              <a:t>, credit document), as well as </a:t>
            </a:r>
            <a:r>
              <a:rPr lang="en-US" sz="1600" dirty="0">
                <a:solidFill>
                  <a:srgbClr val="FF0000"/>
                </a:solidFill>
                <a:latin typeface="Calibri" pitchFamily="34" charset="0"/>
              </a:rPr>
              <a:t>credit partnerships</a:t>
            </a:r>
            <a:r>
              <a:rPr lang="en-US" sz="1600" dirty="0">
                <a:solidFill>
                  <a:schemeClr val="tx1"/>
                </a:solidFill>
                <a:latin typeface="Calibri" pitchFamily="34" charset="0"/>
              </a:rPr>
              <a:t> (</a:t>
            </a:r>
            <a:r>
              <a:rPr lang="en-US" sz="1600" i="1" dirty="0" err="1">
                <a:solidFill>
                  <a:schemeClr val="tx1"/>
                </a:solidFill>
                <a:latin typeface="Calibri" pitchFamily="34" charset="0"/>
              </a:rPr>
              <a:t>sharika</a:t>
            </a:r>
            <a:r>
              <a:rPr lang="en-US" sz="1600" i="1" dirty="0">
                <a:solidFill>
                  <a:schemeClr val="tx1"/>
                </a:solidFill>
                <a:latin typeface="Calibri" pitchFamily="34" charset="0"/>
              </a:rPr>
              <a:t> al-</a:t>
            </a:r>
            <a:r>
              <a:rPr lang="en-US" sz="1600" i="1" dirty="0" err="1">
                <a:solidFill>
                  <a:schemeClr val="tx1"/>
                </a:solidFill>
                <a:latin typeface="Calibri" pitchFamily="34" charset="0"/>
              </a:rPr>
              <a:t>wujuh</a:t>
            </a:r>
            <a:r>
              <a:rPr lang="en-US" sz="1600" dirty="0">
                <a:solidFill>
                  <a:schemeClr val="tx1"/>
                </a:solidFill>
                <a:latin typeface="Calibri" pitchFamily="34" charset="0"/>
              </a:rPr>
              <a:t>), next to commercial partnerships (</a:t>
            </a:r>
            <a:r>
              <a:rPr lang="en-US" sz="1600" i="1" dirty="0" err="1">
                <a:solidFill>
                  <a:schemeClr val="tx1"/>
                </a:solidFill>
                <a:latin typeface="Calibri" pitchFamily="34" charset="0"/>
              </a:rPr>
              <a:t>musharaka</a:t>
            </a:r>
            <a:r>
              <a:rPr lang="en-US" sz="1600" dirty="0">
                <a:solidFill>
                  <a:schemeClr val="tx1"/>
                </a:solidFill>
                <a:latin typeface="Calibri" pitchFamily="34" charset="0"/>
              </a:rPr>
              <a:t> and </a:t>
            </a:r>
            <a:r>
              <a:rPr lang="en-US" sz="1600" i="1" dirty="0" err="1">
                <a:solidFill>
                  <a:schemeClr val="tx1"/>
                </a:solidFill>
                <a:latin typeface="Calibri" pitchFamily="34" charset="0"/>
              </a:rPr>
              <a:t>mudaraba</a:t>
            </a:r>
            <a:r>
              <a:rPr lang="en-US" sz="1600" i="1" dirty="0">
                <a:solidFill>
                  <a:schemeClr val="tx1"/>
                </a:solidFill>
                <a:latin typeface="Calibri" pitchFamily="34" charset="0"/>
              </a:rPr>
              <a:t>, </a:t>
            </a:r>
            <a:r>
              <a:rPr lang="en-US" sz="1600" dirty="0">
                <a:solidFill>
                  <a:schemeClr val="tx1"/>
                </a:solidFill>
                <a:latin typeface="Calibri" pitchFamily="34" charset="0"/>
              </a:rPr>
              <a:t>‘</a:t>
            </a:r>
            <a:r>
              <a:rPr lang="en-US" sz="1600" dirty="0" err="1">
                <a:solidFill>
                  <a:schemeClr val="tx1"/>
                </a:solidFill>
                <a:latin typeface="Calibri" pitchFamily="34" charset="0"/>
              </a:rPr>
              <a:t>commenda</a:t>
            </a:r>
            <a:r>
              <a:rPr lang="en-US" sz="1600" dirty="0">
                <a:solidFill>
                  <a:schemeClr val="tx1"/>
                </a:solidFill>
                <a:latin typeface="Calibri" pitchFamily="34" charset="0"/>
              </a:rPr>
              <a:t>’) based on risk and profit sharing. </a:t>
            </a:r>
            <a:br>
              <a:rPr lang="en-US" sz="1600" dirty="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b="1" dirty="0">
                <a:solidFill>
                  <a:schemeClr val="tx1"/>
                </a:solidFill>
                <a:latin typeface="Calibri" pitchFamily="34" charset="0"/>
              </a:rPr>
              <a:t/>
            </a:r>
            <a:br>
              <a:rPr lang="en-US" sz="1600" b="1" dirty="0">
                <a:solidFill>
                  <a:schemeClr val="tx1"/>
                </a:solidFill>
                <a:latin typeface="Calibri" pitchFamily="34" charset="0"/>
              </a:rPr>
            </a:br>
            <a:r>
              <a:rPr lang="en-US" sz="1600" b="1" dirty="0">
                <a:solidFill>
                  <a:schemeClr val="tx1"/>
                </a:solidFill>
                <a:latin typeface="Calibri" pitchFamily="34" charset="0"/>
              </a:rPr>
              <a:t/>
            </a:r>
            <a:br>
              <a:rPr lang="en-US" sz="1600" b="1" dirty="0">
                <a:solidFill>
                  <a:schemeClr val="tx1"/>
                </a:solidFill>
                <a:latin typeface="Calibri" pitchFamily="34" charset="0"/>
              </a:rPr>
            </a:br>
            <a:r>
              <a:rPr lang="en-US" sz="1600" dirty="0">
                <a:solidFill>
                  <a:schemeClr val="tx1"/>
                </a:solidFill>
                <a:latin typeface="Calibri" pitchFamily="34" charset="0"/>
              </a:rPr>
              <a:t>N.B. Both </a:t>
            </a:r>
            <a:r>
              <a:rPr lang="en-US" sz="1600" dirty="0">
                <a:solidFill>
                  <a:srgbClr val="009900"/>
                </a:solidFill>
                <a:latin typeface="Calibri" pitchFamily="34" charset="0"/>
              </a:rPr>
              <a:t>money</a:t>
            </a:r>
            <a:r>
              <a:rPr lang="en-US" sz="1600" dirty="0">
                <a:solidFill>
                  <a:schemeClr val="tx1"/>
                </a:solidFill>
                <a:latin typeface="Calibri" pitchFamily="34" charset="0"/>
              </a:rPr>
              <a:t> and </a:t>
            </a:r>
            <a:r>
              <a:rPr lang="en-US" sz="1600" dirty="0">
                <a:solidFill>
                  <a:srgbClr val="009900"/>
                </a:solidFill>
                <a:latin typeface="Calibri" pitchFamily="34" charset="0"/>
              </a:rPr>
              <a:t>credit</a:t>
            </a:r>
            <a:r>
              <a:rPr lang="en-US" sz="1600" dirty="0">
                <a:solidFill>
                  <a:schemeClr val="tx1"/>
                </a:solidFill>
                <a:latin typeface="Calibri" pitchFamily="34" charset="0"/>
              </a:rPr>
              <a:t> were conceived within a </a:t>
            </a:r>
            <a:r>
              <a:rPr lang="en-US" sz="1600" b="1" dirty="0">
                <a:solidFill>
                  <a:srgbClr val="009900"/>
                </a:solidFill>
                <a:latin typeface="Calibri" pitchFamily="34" charset="0"/>
              </a:rPr>
              <a:t>network of inter-personal and social relations, a </a:t>
            </a:r>
            <a:r>
              <a:rPr lang="en-US" sz="1600" b="1" dirty="0">
                <a:solidFill>
                  <a:srgbClr val="FF0000"/>
                </a:solidFill>
                <a:latin typeface="Calibri" pitchFamily="34" charset="0"/>
              </a:rPr>
              <a:t>“community of credit”</a:t>
            </a:r>
            <a:r>
              <a:rPr lang="en-US" sz="1600" dirty="0">
                <a:solidFill>
                  <a:schemeClr val="tx1"/>
                </a:solidFill>
                <a:latin typeface="Calibri" pitchFamily="34" charset="0"/>
              </a:rPr>
              <a:t>, where it was the </a:t>
            </a:r>
            <a:r>
              <a:rPr lang="en-US" sz="1600" dirty="0">
                <a:solidFill>
                  <a:srgbClr val="009900"/>
                </a:solidFill>
                <a:latin typeface="Calibri" pitchFamily="34" charset="0"/>
              </a:rPr>
              <a:t>centrality of the person</a:t>
            </a:r>
            <a:r>
              <a:rPr lang="en-US" sz="1600" dirty="0">
                <a:solidFill>
                  <a:schemeClr val="tx1"/>
                </a:solidFill>
                <a:latin typeface="Calibri" pitchFamily="34" charset="0"/>
              </a:rPr>
              <a:t>, his reputation, his own ‘credit’ (</a:t>
            </a:r>
            <a:r>
              <a:rPr lang="en-US" sz="1600" i="1" dirty="0" err="1">
                <a:solidFill>
                  <a:schemeClr val="tx1"/>
                </a:solidFill>
                <a:latin typeface="Calibri" pitchFamily="34" charset="0"/>
              </a:rPr>
              <a:t>dhimma</a:t>
            </a:r>
            <a:r>
              <a:rPr lang="en-US" sz="1600" dirty="0">
                <a:solidFill>
                  <a:schemeClr val="tx1"/>
                </a:solidFill>
                <a:latin typeface="Calibri" pitchFamily="34" charset="0"/>
              </a:rPr>
              <a:t>), to ‘back’ the exchange of goods, through </a:t>
            </a:r>
            <a:r>
              <a:rPr lang="en-US" sz="1600" b="1" dirty="0">
                <a:solidFill>
                  <a:srgbClr val="FF0000"/>
                </a:solidFill>
                <a:latin typeface="Calibri" pitchFamily="34" charset="0"/>
              </a:rPr>
              <a:t>mutual trust among merchant-bankers </a:t>
            </a:r>
            <a:r>
              <a:rPr lang="en-US" sz="1600" dirty="0">
                <a:solidFill>
                  <a:schemeClr val="tx1"/>
                </a:solidFill>
                <a:latin typeface="Calibri" pitchFamily="34" charset="0"/>
              </a:rPr>
              <a:t> &gt;&gt;&gt; </a:t>
            </a:r>
            <a:r>
              <a:rPr lang="en-US" sz="1600" b="1" dirty="0">
                <a:solidFill>
                  <a:srgbClr val="FF0000"/>
                </a:solidFill>
                <a:latin typeface="Calibri" pitchFamily="34" charset="0"/>
              </a:rPr>
              <a:t>profit-oriented cooperation through the sharing of </a:t>
            </a:r>
            <a:r>
              <a:rPr lang="en-US" sz="1600" b="1" dirty="0" smtClean="0">
                <a:solidFill>
                  <a:srgbClr val="FF0000"/>
                </a:solidFill>
                <a:latin typeface="Calibri" pitchFamily="34" charset="0"/>
              </a:rPr>
              <a:t>resources</a:t>
            </a:r>
            <a:endParaRPr lang="en-US" sz="1600" i="1" dirty="0">
              <a:solidFill>
                <a:schemeClr val="tx1"/>
              </a:solidFill>
              <a:latin typeface="Calibri" pitchFamily="34" charset="0"/>
            </a:endParaRPr>
          </a:p>
        </p:txBody>
      </p:sp>
      <p:pic>
        <p:nvPicPr>
          <p:cNvPr id="228355" name="Picture 3" descr="pic_bottom"/>
          <p:cNvPicPr>
            <a:picLocks noChangeAspect="1" noChangeArrowheads="1"/>
          </p:cNvPicPr>
          <p:nvPr/>
        </p:nvPicPr>
        <p:blipFill>
          <a:blip r:embed="rId3" cstate="print"/>
          <a:srcRect/>
          <a:stretch>
            <a:fillRect/>
          </a:stretch>
        </p:blipFill>
        <p:spPr bwMode="auto">
          <a:xfrm>
            <a:off x="827088" y="5805488"/>
            <a:ext cx="7200900" cy="431800"/>
          </a:xfrm>
          <a:prstGeom prst="rect">
            <a:avLst/>
          </a:prstGeom>
          <a:noFill/>
        </p:spPr>
      </p:pic>
      <p:sp>
        <p:nvSpPr>
          <p:cNvPr id="228357" name="AutoShape 5"/>
          <p:cNvSpPr>
            <a:spLocks noChangeArrowheads="1"/>
          </p:cNvSpPr>
          <p:nvPr/>
        </p:nvSpPr>
        <p:spPr bwMode="auto">
          <a:xfrm>
            <a:off x="4211638" y="2997200"/>
            <a:ext cx="215900" cy="503238"/>
          </a:xfrm>
          <a:prstGeom prst="downArrow">
            <a:avLst>
              <a:gd name="adj1" fmla="val 50000"/>
              <a:gd name="adj2" fmla="val 58272"/>
            </a:avLst>
          </a:prstGeom>
          <a:solidFill>
            <a:schemeClr val="accent1"/>
          </a:solidFill>
          <a:ln w="9525">
            <a:solidFill>
              <a:schemeClr val="tx1"/>
            </a:solidFill>
            <a:miter lim="800000"/>
            <a:headEnd/>
            <a:tailEnd/>
          </a:ln>
          <a:effectLst/>
        </p:spPr>
        <p:txBody>
          <a:bodyPr wrap="none" anchor="ctr"/>
          <a:lstStyle/>
          <a:p>
            <a:endParaRPr lang="it-IT"/>
          </a:p>
        </p:txBody>
      </p:sp>
      <p:pic>
        <p:nvPicPr>
          <p:cNvPr id="228358" name="Picture 6"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FF99"/>
            </a:gs>
            <a:gs pos="100000">
              <a:srgbClr val="FFFFCC"/>
            </a:gs>
          </a:gsLst>
          <a:lin ang="5400000" scaled="1"/>
        </a:gradFill>
        <a:effectLst/>
      </p:bgPr>
    </p:bg>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3059832" y="1411734"/>
            <a:ext cx="5761930" cy="1873250"/>
          </a:xfrm>
          <a:prstGeom prst="rect">
            <a:avLst/>
          </a:prstGeom>
          <a:noFill/>
          <a:ln w="25400">
            <a:noFill/>
            <a:miter lim="800000"/>
            <a:headEnd/>
            <a:tailEnd/>
          </a:ln>
          <a:effectLst/>
        </p:spPr>
        <p:txBody>
          <a:bodyPr anchor="ctr"/>
          <a:lstStyle/>
          <a:p>
            <a:r>
              <a:rPr lang="en-US" sz="2800" b="1" dirty="0" smtClean="0">
                <a:solidFill>
                  <a:srgbClr val="FF0000"/>
                </a:solidFill>
                <a:latin typeface="Calibri" pitchFamily="34" charset="0"/>
              </a:rPr>
              <a:t>Part III</a:t>
            </a:r>
            <a:endParaRPr lang="en-US" sz="2800" b="1" dirty="0">
              <a:solidFill>
                <a:srgbClr val="FF0000"/>
              </a:solidFill>
              <a:latin typeface="Calibri" pitchFamily="34" charset="0"/>
            </a:endParaRPr>
          </a:p>
          <a:p>
            <a:r>
              <a:rPr lang="en-US" sz="2800" b="1" dirty="0" smtClean="0">
                <a:solidFill>
                  <a:srgbClr val="CC3300"/>
                </a:solidFill>
                <a:latin typeface="Calibri" pitchFamily="34" charset="0"/>
              </a:rPr>
              <a:t>“Islamic money”:</a:t>
            </a:r>
          </a:p>
          <a:p>
            <a:r>
              <a:rPr lang="en-US" sz="2800" b="1" dirty="0" smtClean="0">
                <a:solidFill>
                  <a:srgbClr val="CC3300"/>
                </a:solidFill>
                <a:latin typeface="Calibri" pitchFamily="34" charset="0"/>
              </a:rPr>
              <a:t>an </a:t>
            </a:r>
            <a:r>
              <a:rPr lang="en-US" sz="2800" b="1" dirty="0" smtClean="0">
                <a:solidFill>
                  <a:srgbClr val="CC3300"/>
                </a:solidFill>
                <a:latin typeface="Calibri" pitchFamily="34" charset="0"/>
              </a:rPr>
              <a:t>alternative to Western </a:t>
            </a:r>
            <a:r>
              <a:rPr lang="en-US" sz="2800" b="1" dirty="0" smtClean="0">
                <a:solidFill>
                  <a:srgbClr val="CC3300"/>
                </a:solidFill>
                <a:latin typeface="Calibri" pitchFamily="34" charset="0"/>
              </a:rPr>
              <a:t>capitalism? </a:t>
            </a:r>
          </a:p>
        </p:txBody>
      </p:sp>
      <p:pic>
        <p:nvPicPr>
          <p:cNvPr id="2064" name="Picture 16" descr="moroccan door"/>
          <p:cNvPicPr>
            <a:picLocks noChangeAspect="1" noChangeArrowheads="1"/>
          </p:cNvPicPr>
          <p:nvPr/>
        </p:nvPicPr>
        <p:blipFill>
          <a:blip r:embed="rId3" cstate="print"/>
          <a:srcRect/>
          <a:stretch>
            <a:fillRect/>
          </a:stretch>
        </p:blipFill>
        <p:spPr bwMode="auto">
          <a:xfrm>
            <a:off x="827088" y="981075"/>
            <a:ext cx="1873250" cy="482441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ctrTitle"/>
          </p:nvPr>
        </p:nvSpPr>
        <p:spPr>
          <a:xfrm>
            <a:off x="611188" y="692150"/>
            <a:ext cx="7705725" cy="4608513"/>
          </a:xfrm>
        </p:spPr>
        <p:txBody>
          <a:bodyPr/>
          <a:lstStyle/>
          <a:p>
            <a:pPr algn="l"/>
            <a:r>
              <a:rPr lang="en-US" sz="1600" b="1" dirty="0">
                <a:solidFill>
                  <a:srgbClr val="009900"/>
                </a:solidFill>
                <a:latin typeface="Calibri" pitchFamily="34" charset="0"/>
              </a:rPr>
              <a:t>WESTERN CAPITALISM AND MODERN ETHICS</a:t>
            </a:r>
            <a:br>
              <a:rPr lang="en-US" sz="1600" b="1" dirty="0">
                <a:solidFill>
                  <a:srgbClr val="009900"/>
                </a:solidFill>
                <a:latin typeface="Calibri" pitchFamily="34" charset="0"/>
              </a:rPr>
            </a:br>
            <a:r>
              <a:rPr lang="en-US" sz="1600" b="1" dirty="0">
                <a:solidFill>
                  <a:srgbClr val="009900"/>
                </a:solidFill>
                <a:latin typeface="Calibri" pitchFamily="34" charset="0"/>
              </a:rPr>
              <a:t> </a:t>
            </a:r>
            <a:r>
              <a:rPr lang="en-US" sz="1600" b="1" dirty="0" smtClean="0">
                <a:solidFill>
                  <a:srgbClr val="009900"/>
                </a:solidFill>
                <a:latin typeface="Calibri" pitchFamily="34" charset="0"/>
              </a:rPr>
              <a:t>&gt;&gt;&gt; </a:t>
            </a:r>
            <a:r>
              <a:rPr lang="en-US" sz="1600" b="1" dirty="0">
                <a:solidFill>
                  <a:srgbClr val="009900"/>
                </a:solidFill>
                <a:latin typeface="Calibri" pitchFamily="34" charset="0"/>
              </a:rPr>
              <a:t>THE BIRTH OF THE “SOCIETY OF CREDIT</a:t>
            </a:r>
            <a:r>
              <a:rPr lang="en-US" sz="1600" b="1" dirty="0" smtClean="0">
                <a:solidFill>
                  <a:srgbClr val="009900"/>
                </a:solidFill>
                <a:latin typeface="Calibri" pitchFamily="34" charset="0"/>
              </a:rPr>
              <a:t>” IN FINANCIAL MARKETS </a:t>
            </a:r>
            <a:r>
              <a:rPr lang="en-US" sz="1600" b="1" dirty="0">
                <a:solidFill>
                  <a:srgbClr val="009900"/>
                </a:solidFill>
                <a:latin typeface="Calibri" pitchFamily="34" charset="0"/>
              </a:rPr>
              <a:t>(XIII - XVII century)</a:t>
            </a:r>
            <a:br>
              <a:rPr lang="en-US" sz="1600" b="1" dirty="0">
                <a:solidFill>
                  <a:srgbClr val="009900"/>
                </a:solidFill>
                <a:latin typeface="Calibri" pitchFamily="34" charset="0"/>
              </a:rPr>
            </a:br>
            <a:r>
              <a:rPr lang="en-US" sz="1600" b="1" dirty="0">
                <a:solidFill>
                  <a:srgbClr val="009900"/>
                </a:solidFill>
                <a:latin typeface="Calibri" pitchFamily="34" charset="0"/>
              </a:rPr>
              <a:t/>
            </a:r>
            <a:br>
              <a:rPr lang="en-US" sz="1600" b="1" dirty="0">
                <a:solidFill>
                  <a:srgbClr val="009900"/>
                </a:solidFill>
                <a:latin typeface="Calibri" pitchFamily="34" charset="0"/>
              </a:rPr>
            </a:br>
            <a:r>
              <a:rPr lang="en-US" sz="1600" b="1" dirty="0">
                <a:solidFill>
                  <a:srgbClr val="009900"/>
                </a:solidFill>
                <a:latin typeface="Calibri" pitchFamily="34" charset="0"/>
              </a:rPr>
              <a:t/>
            </a:r>
            <a:br>
              <a:rPr lang="en-US" sz="1600" b="1" dirty="0">
                <a:solidFill>
                  <a:srgbClr val="009900"/>
                </a:solidFill>
                <a:latin typeface="Calibri" pitchFamily="34" charset="0"/>
              </a:rPr>
            </a:br>
            <a:r>
              <a:rPr lang="en-US" sz="1600" b="1" dirty="0">
                <a:solidFill>
                  <a:srgbClr val="FF0000"/>
                </a:solidFill>
                <a:latin typeface="Calibri" pitchFamily="34" charset="0"/>
              </a:rPr>
              <a:t>-</a:t>
            </a:r>
            <a:r>
              <a:rPr lang="en-US" sz="1600" dirty="0">
                <a:solidFill>
                  <a:schemeClr val="tx1"/>
                </a:solidFill>
                <a:latin typeface="Calibri" pitchFamily="34" charset="0"/>
              </a:rPr>
              <a:t> Le Goff, J. (1986), </a:t>
            </a:r>
            <a:r>
              <a:rPr lang="en-US" sz="1600" i="1" dirty="0">
                <a:solidFill>
                  <a:schemeClr val="tx1"/>
                </a:solidFill>
                <a:latin typeface="Calibri" pitchFamily="34" charset="0"/>
              </a:rPr>
              <a:t>La bourse et la vie. </a:t>
            </a:r>
            <a:r>
              <a:rPr lang="en-US" sz="1600" i="1" dirty="0" err="1">
                <a:solidFill>
                  <a:schemeClr val="tx1"/>
                </a:solidFill>
                <a:latin typeface="Calibri" pitchFamily="34" charset="0"/>
              </a:rPr>
              <a:t>Economie</a:t>
            </a:r>
            <a:r>
              <a:rPr lang="en-US" sz="1600" i="1" dirty="0">
                <a:solidFill>
                  <a:schemeClr val="tx1"/>
                </a:solidFill>
                <a:latin typeface="Calibri" pitchFamily="34" charset="0"/>
              </a:rPr>
              <a:t> et religion au </a:t>
            </a:r>
            <a:r>
              <a:rPr lang="en-US" sz="1600" i="1" dirty="0" err="1">
                <a:solidFill>
                  <a:schemeClr val="tx1"/>
                </a:solidFill>
                <a:latin typeface="Calibri" pitchFamily="34" charset="0"/>
              </a:rPr>
              <a:t>Moyen</a:t>
            </a:r>
            <a:r>
              <a:rPr lang="en-US" sz="1600" i="1" dirty="0">
                <a:solidFill>
                  <a:schemeClr val="tx1"/>
                </a:solidFill>
                <a:latin typeface="Calibri" pitchFamily="34" charset="0"/>
              </a:rPr>
              <a:t> Age</a:t>
            </a: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a:solidFill>
                  <a:schemeClr val="tx1"/>
                </a:solidFill>
                <a:latin typeface="Calibri" pitchFamily="34" charset="0"/>
              </a:rPr>
              <a:t>&gt;&gt;&gt; from the usurer to the banker: new criteria of </a:t>
            </a:r>
            <a:r>
              <a:rPr lang="en-US" sz="1600" i="1" dirty="0" err="1">
                <a:solidFill>
                  <a:schemeClr val="tx1"/>
                </a:solidFill>
                <a:latin typeface="Calibri" pitchFamily="34" charset="0"/>
              </a:rPr>
              <a:t>lucrum</a:t>
            </a:r>
            <a:r>
              <a:rPr lang="en-US" sz="1600" i="1" dirty="0">
                <a:solidFill>
                  <a:schemeClr val="tx1"/>
                </a:solidFill>
                <a:latin typeface="Calibri" pitchFamily="34" charset="0"/>
              </a:rPr>
              <a:t> </a:t>
            </a:r>
            <a:r>
              <a:rPr lang="en-US" sz="1600" i="1" dirty="0" err="1">
                <a:solidFill>
                  <a:schemeClr val="tx1"/>
                </a:solidFill>
                <a:latin typeface="Calibri" pitchFamily="34" charset="0"/>
              </a:rPr>
              <a:t>cessans</a:t>
            </a:r>
            <a:r>
              <a:rPr lang="en-US" sz="1600" dirty="0">
                <a:solidFill>
                  <a:schemeClr val="tx1"/>
                </a:solidFill>
                <a:latin typeface="Calibri" pitchFamily="34" charset="0"/>
              </a:rPr>
              <a:t>, </a:t>
            </a:r>
            <a:r>
              <a:rPr lang="en-US" sz="1600" i="1" dirty="0" err="1">
                <a:solidFill>
                  <a:schemeClr val="tx1"/>
                </a:solidFill>
                <a:latin typeface="Calibri" pitchFamily="34" charset="0"/>
              </a:rPr>
              <a:t>damnum</a:t>
            </a:r>
            <a:r>
              <a:rPr lang="en-US" sz="1600" i="1" dirty="0">
                <a:solidFill>
                  <a:schemeClr val="tx1"/>
                </a:solidFill>
                <a:latin typeface="Calibri" pitchFamily="34" charset="0"/>
              </a:rPr>
              <a:t> </a:t>
            </a:r>
            <a:r>
              <a:rPr lang="en-US" sz="1600" i="1" dirty="0" err="1">
                <a:solidFill>
                  <a:schemeClr val="tx1"/>
                </a:solidFill>
                <a:latin typeface="Calibri" pitchFamily="34" charset="0"/>
              </a:rPr>
              <a:t>emergens</a:t>
            </a:r>
            <a:r>
              <a:rPr lang="en-US" sz="1600" dirty="0">
                <a:solidFill>
                  <a:schemeClr val="tx1"/>
                </a:solidFill>
                <a:latin typeface="Calibri" pitchFamily="34" charset="0"/>
              </a:rPr>
              <a:t> and </a:t>
            </a:r>
            <a:r>
              <a:rPr lang="en-US" sz="1600" i="1" dirty="0" err="1">
                <a:solidFill>
                  <a:schemeClr val="tx1"/>
                </a:solidFill>
                <a:latin typeface="Calibri" pitchFamily="34" charset="0"/>
              </a:rPr>
              <a:t>periculum</a:t>
            </a:r>
            <a:r>
              <a:rPr lang="en-US" sz="1600" i="1" dirty="0">
                <a:solidFill>
                  <a:schemeClr val="tx1"/>
                </a:solidFill>
                <a:latin typeface="Calibri" pitchFamily="34" charset="0"/>
              </a:rPr>
              <a:t> </a:t>
            </a:r>
            <a:r>
              <a:rPr lang="en-US" sz="1600" i="1" dirty="0" err="1">
                <a:solidFill>
                  <a:schemeClr val="tx1"/>
                </a:solidFill>
                <a:latin typeface="Calibri" pitchFamily="34" charset="0"/>
              </a:rPr>
              <a:t>sortis</a:t>
            </a:r>
            <a:r>
              <a:rPr lang="en-US" sz="1600" i="1" dirty="0">
                <a:solidFill>
                  <a:schemeClr val="tx1"/>
                </a:solidFill>
                <a:latin typeface="Calibri" pitchFamily="34" charset="0"/>
              </a:rPr>
              <a:t> </a:t>
            </a:r>
            <a:r>
              <a:rPr lang="en-US" sz="1600" dirty="0">
                <a:solidFill>
                  <a:schemeClr val="tx1"/>
                </a:solidFill>
                <a:latin typeface="Calibri" pitchFamily="34" charset="0"/>
              </a:rPr>
              <a:t>&gt;&gt;&gt; </a:t>
            </a:r>
            <a:r>
              <a:rPr lang="en-US" sz="1600" b="1" dirty="0">
                <a:solidFill>
                  <a:schemeClr val="tx1"/>
                </a:solidFill>
                <a:latin typeface="Calibri" pitchFamily="34" charset="0"/>
              </a:rPr>
              <a:t>legitimacy of lending money through interest-bearing loans</a:t>
            </a: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b="1" dirty="0">
                <a:solidFill>
                  <a:srgbClr val="FF0000"/>
                </a:solidFill>
                <a:latin typeface="Calibri" pitchFamily="34" charset="0"/>
              </a:rPr>
              <a:t>-</a:t>
            </a:r>
            <a:r>
              <a:rPr lang="en-US" sz="1600" dirty="0">
                <a:solidFill>
                  <a:schemeClr val="tx1"/>
                </a:solidFill>
                <a:latin typeface="Calibri" pitchFamily="34" charset="0"/>
              </a:rPr>
              <a:t> Nelson, B.N. (1949), </a:t>
            </a:r>
            <a:r>
              <a:rPr lang="en-US" sz="1600" i="1" dirty="0">
                <a:solidFill>
                  <a:schemeClr val="tx1"/>
                </a:solidFill>
                <a:latin typeface="Calibri" pitchFamily="34" charset="0"/>
              </a:rPr>
              <a:t>The idea of usury. From tribal brotherhood to universal </a:t>
            </a:r>
            <a:r>
              <a:rPr lang="en-US" sz="1600" i="1" dirty="0" err="1">
                <a:solidFill>
                  <a:schemeClr val="tx1"/>
                </a:solidFill>
                <a:latin typeface="Calibri" pitchFamily="34" charset="0"/>
              </a:rPr>
              <a:t>otherhood</a:t>
            </a: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dirty="0">
                <a:solidFill>
                  <a:schemeClr val="tx1"/>
                </a:solidFill>
                <a:latin typeface="Calibri" pitchFamily="34" charset="0"/>
              </a:rPr>
              <a:t>&gt;&gt;&gt;  </a:t>
            </a:r>
            <a:r>
              <a:rPr lang="en-US" sz="1600" b="1" dirty="0">
                <a:solidFill>
                  <a:schemeClr val="tx1"/>
                </a:solidFill>
                <a:latin typeface="Calibri" pitchFamily="34" charset="0"/>
              </a:rPr>
              <a:t>“In modern capitalism, all are ‘brothers’ in being equally ‘others’”</a:t>
            </a:r>
            <a:br>
              <a:rPr lang="en-US" sz="1600" b="1" dirty="0">
                <a:solidFill>
                  <a:schemeClr val="tx1"/>
                </a:solidFill>
                <a:latin typeface="Calibri" pitchFamily="34" charset="0"/>
              </a:rPr>
            </a:br>
            <a:r>
              <a:rPr lang="en-US" sz="1600" dirty="0">
                <a:solidFill>
                  <a:schemeClr val="tx1"/>
                </a:solidFill>
                <a:latin typeface="Calibri" pitchFamily="34" charset="0"/>
              </a:rPr>
              <a:t/>
            </a:r>
            <a:br>
              <a:rPr lang="en-US" sz="1600" dirty="0">
                <a:solidFill>
                  <a:schemeClr val="tx1"/>
                </a:solidFill>
                <a:latin typeface="Calibri" pitchFamily="34" charset="0"/>
              </a:rPr>
            </a:br>
            <a:r>
              <a:rPr lang="en-US" sz="1600" b="1" dirty="0">
                <a:solidFill>
                  <a:srgbClr val="FF0000"/>
                </a:solidFill>
                <a:latin typeface="Calibri" pitchFamily="34" charset="0"/>
              </a:rPr>
              <a:t>-</a:t>
            </a:r>
            <a:r>
              <a:rPr lang="en-US" sz="1600" dirty="0">
                <a:solidFill>
                  <a:schemeClr val="tx1"/>
                </a:solidFill>
                <a:latin typeface="Calibri" pitchFamily="34" charset="0"/>
              </a:rPr>
              <a:t> in this new anthropology, “</a:t>
            </a:r>
            <a:r>
              <a:rPr lang="en-US" sz="1600" b="1" dirty="0">
                <a:solidFill>
                  <a:schemeClr val="tx1"/>
                </a:solidFill>
                <a:latin typeface="Calibri" pitchFamily="34" charset="0"/>
              </a:rPr>
              <a:t>credit-based honesty [cast] two incongruent </a:t>
            </a:r>
            <a:r>
              <a:rPr lang="en-US" sz="1600" b="1" dirty="0" err="1">
                <a:solidFill>
                  <a:schemeClr val="tx1"/>
                </a:solidFill>
                <a:latin typeface="Calibri" pitchFamily="34" charset="0"/>
              </a:rPr>
              <a:t>textualities</a:t>
            </a:r>
            <a:r>
              <a:rPr lang="en-US" sz="1600" b="1" dirty="0">
                <a:solidFill>
                  <a:schemeClr val="tx1"/>
                </a:solidFill>
                <a:latin typeface="Calibri" pitchFamily="34" charset="0"/>
              </a:rPr>
              <a:t> (personal reputation, impersonal paper) into discursive reciprocity</a:t>
            </a:r>
            <a:r>
              <a:rPr lang="en-US" sz="1600" dirty="0">
                <a:solidFill>
                  <a:schemeClr val="tx1"/>
                </a:solidFill>
                <a:latin typeface="Calibri" pitchFamily="34" charset="0"/>
              </a:rPr>
              <a:t>, making the borrower’s honesty give substance to what was epistemologically insubstantial” (Sherman)</a:t>
            </a:r>
            <a:endParaRPr lang="en-US" sz="1600" dirty="0">
              <a:solidFill>
                <a:srgbClr val="FF0000"/>
              </a:solidFill>
              <a:latin typeface="Calibri" pitchFamily="34" charset="0"/>
            </a:endParaRPr>
          </a:p>
        </p:txBody>
      </p:sp>
      <p:pic>
        <p:nvPicPr>
          <p:cNvPr id="232451" name="Picture 3" descr="pic_bottom"/>
          <p:cNvPicPr>
            <a:picLocks noChangeAspect="1" noChangeArrowheads="1"/>
          </p:cNvPicPr>
          <p:nvPr/>
        </p:nvPicPr>
        <p:blipFill>
          <a:blip r:embed="rId3" cstate="print"/>
          <a:srcRect/>
          <a:stretch>
            <a:fillRect/>
          </a:stretch>
        </p:blipFill>
        <p:spPr bwMode="auto">
          <a:xfrm>
            <a:off x="827088" y="5805488"/>
            <a:ext cx="7345362" cy="431800"/>
          </a:xfrm>
          <a:prstGeom prst="rect">
            <a:avLst/>
          </a:prstGeom>
          <a:noFill/>
        </p:spPr>
      </p:pic>
      <p:pic>
        <p:nvPicPr>
          <p:cNvPr id="232452" name="Picture 4"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ctrTitle"/>
          </p:nvPr>
        </p:nvSpPr>
        <p:spPr>
          <a:xfrm>
            <a:off x="611188" y="692150"/>
            <a:ext cx="7705725" cy="4608513"/>
          </a:xfrm>
        </p:spPr>
        <p:txBody>
          <a:bodyPr/>
          <a:lstStyle/>
          <a:p>
            <a:pPr algn="l"/>
            <a:r>
              <a:rPr lang="en-US" sz="1600" b="1">
                <a:solidFill>
                  <a:srgbClr val="009900"/>
                </a:solidFill>
                <a:latin typeface="Calibri" pitchFamily="34" charset="0"/>
              </a:rPr>
              <a:t>… current ‘realities’ of the society of credit (XX-XXI century):</a:t>
            </a:r>
            <a:br>
              <a:rPr lang="en-US" sz="1600" b="1">
                <a:solidFill>
                  <a:srgbClr val="009900"/>
                </a:solidFill>
                <a:latin typeface="Calibri" pitchFamily="34" charset="0"/>
              </a:rPr>
            </a:br>
            <a:r>
              <a:rPr lang="en-US" sz="1600" b="1">
                <a:solidFill>
                  <a:srgbClr val="009900"/>
                </a:solidFill>
                <a:latin typeface="Calibri" pitchFamily="34" charset="0"/>
              </a:rPr>
              <a:t>- de-materialization and de-personalization of money in financial markets</a:t>
            </a:r>
            <a:br>
              <a:rPr lang="en-US" sz="1600" b="1">
                <a:solidFill>
                  <a:srgbClr val="009900"/>
                </a:solidFill>
                <a:latin typeface="Calibri" pitchFamily="34" charset="0"/>
              </a:rPr>
            </a:br>
            <a:r>
              <a:rPr lang="en-US" sz="1600" b="1">
                <a:solidFill>
                  <a:srgbClr val="009900"/>
                </a:solidFill>
                <a:latin typeface="Calibri" pitchFamily="34" charset="0"/>
              </a:rPr>
              <a:t>- commoditization of ‘credit’, linked to impersonal market trust</a:t>
            </a:r>
            <a:br>
              <a:rPr lang="en-US" sz="1600" b="1">
                <a:solidFill>
                  <a:srgbClr val="009900"/>
                </a:solidFill>
                <a:latin typeface="Calibri" pitchFamily="34" charset="0"/>
              </a:rPr>
            </a:br>
            <a:r>
              <a:rPr lang="en-US" sz="1600" b="1">
                <a:solidFill>
                  <a:srgbClr val="009900"/>
                </a:solidFill>
                <a:latin typeface="Calibri" pitchFamily="34" charset="0"/>
              </a:rPr>
              <a:t>- new age of consumption of credit</a:t>
            </a:r>
            <a:r>
              <a:rPr lang="en-US" sz="1600">
                <a:solidFill>
                  <a:schemeClr val="tx1"/>
                </a:solidFill>
                <a:latin typeface="Calibri" pitchFamily="34" charset="0"/>
              </a:rPr>
              <a:t>, with</a:t>
            </a:r>
            <a:br>
              <a:rPr lang="en-US" sz="1600">
                <a:solidFill>
                  <a:schemeClr val="tx1"/>
                </a:solidFill>
                <a:latin typeface="Calibri" pitchFamily="34" charset="0"/>
              </a:rPr>
            </a:br>
            <a:r>
              <a:rPr lang="en-US" sz="1600">
                <a:solidFill>
                  <a:schemeClr val="tx1"/>
                </a:solidFill>
                <a:latin typeface="Calibri" pitchFamily="34" charset="0"/>
              </a:rPr>
              <a:t>   &gt;&gt;&gt; “the transformation of commercial banking into consumer-focused “financial services” organizations”</a:t>
            </a:r>
            <a:br>
              <a:rPr lang="en-US" sz="1600">
                <a:solidFill>
                  <a:schemeClr val="tx1"/>
                </a:solidFill>
                <a:latin typeface="Calibri" pitchFamily="34" charset="0"/>
              </a:rPr>
            </a:br>
            <a:r>
              <a:rPr lang="en-US" sz="1600">
                <a:solidFill>
                  <a:schemeClr val="tx1"/>
                </a:solidFill>
                <a:latin typeface="Calibri" pitchFamily="34" charset="0"/>
              </a:rPr>
              <a:t>   &gt;&gt;&gt; where “banks increasingly sell financial services products to households and thereby sustain consumption (not production)”</a:t>
            </a:r>
            <a:r>
              <a:rPr lang="en-US" sz="1600" b="1">
                <a:solidFill>
                  <a:srgbClr val="009900"/>
                </a:solidFill>
                <a:latin typeface="Calibri" pitchFamily="34" charset="0"/>
              </a:rPr>
              <a:t/>
            </a:r>
            <a:br>
              <a:rPr lang="en-US" sz="1600" b="1">
                <a:solidFill>
                  <a:srgbClr val="009900"/>
                </a:solidFill>
                <a:latin typeface="Calibri" pitchFamily="34" charset="0"/>
              </a:rPr>
            </a:br>
            <a:r>
              <a:rPr lang="en-US" sz="1600">
                <a:solidFill>
                  <a:schemeClr val="tx1"/>
                </a:solidFill>
                <a:latin typeface="Calibri" pitchFamily="34" charset="0"/>
              </a:rPr>
              <a:t>[see Special Issue of </a:t>
            </a:r>
            <a:r>
              <a:rPr lang="en-US" sz="1600" i="1">
                <a:solidFill>
                  <a:schemeClr val="tx1"/>
                </a:solidFill>
                <a:latin typeface="Calibri" pitchFamily="34" charset="0"/>
              </a:rPr>
              <a:t>Consumption Markets and Culture</a:t>
            </a:r>
            <a:r>
              <a:rPr lang="en-US" sz="1600">
                <a:solidFill>
                  <a:schemeClr val="tx1"/>
                </a:solidFill>
                <a:latin typeface="Calibri" pitchFamily="34" charset="0"/>
              </a:rPr>
              <a:t>, 2014]</a:t>
            </a:r>
            <a:r>
              <a:rPr lang="en-US" sz="1600" b="1">
                <a:solidFill>
                  <a:srgbClr val="009900"/>
                </a:solidFill>
                <a:latin typeface="Calibri" pitchFamily="34" charset="0"/>
              </a:rPr>
              <a:t/>
            </a:r>
            <a:br>
              <a:rPr lang="en-US" sz="1600" b="1">
                <a:solidFill>
                  <a:srgbClr val="009900"/>
                </a:solidFill>
                <a:latin typeface="Calibri" pitchFamily="34" charset="0"/>
              </a:rPr>
            </a:br>
            <a:r>
              <a:rPr lang="en-US" sz="1600" b="1">
                <a:solidFill>
                  <a:srgbClr val="009900"/>
                </a:solidFill>
                <a:latin typeface="Calibri" pitchFamily="34" charset="0"/>
              </a:rPr>
              <a:t/>
            </a:r>
            <a:br>
              <a:rPr lang="en-US" sz="1600" b="1">
                <a:solidFill>
                  <a:srgbClr val="009900"/>
                </a:solidFill>
                <a:latin typeface="Calibri" pitchFamily="34" charset="0"/>
              </a:rPr>
            </a:br>
            <a:r>
              <a:rPr lang="en-US" sz="1600" b="1">
                <a:solidFill>
                  <a:srgbClr val="009900"/>
                </a:solidFill>
                <a:latin typeface="Calibri" pitchFamily="34" charset="0"/>
              </a:rPr>
              <a:t/>
            </a:r>
            <a:br>
              <a:rPr lang="en-US" sz="1600" b="1">
                <a:solidFill>
                  <a:srgbClr val="009900"/>
                </a:solidFill>
                <a:latin typeface="Calibri" pitchFamily="34" charset="0"/>
              </a:rPr>
            </a:br>
            <a:r>
              <a:rPr lang="en-US" sz="1600" b="1">
                <a:solidFill>
                  <a:srgbClr val="009900"/>
                </a:solidFill>
                <a:latin typeface="Calibri" pitchFamily="34" charset="0"/>
              </a:rPr>
              <a:t>&gt;&gt;&gt; CONSUMING CREDIT AND CULTURAL ECONOMY…</a:t>
            </a:r>
            <a:br>
              <a:rPr lang="en-US" sz="1600" b="1">
                <a:solidFill>
                  <a:srgbClr val="009900"/>
                </a:solidFill>
                <a:latin typeface="Calibri" pitchFamily="34" charset="0"/>
              </a:rPr>
            </a:br>
            <a:r>
              <a:rPr lang="en-US" sz="1600" b="1">
                <a:solidFill>
                  <a:srgbClr val="009900"/>
                </a:solidFill>
                <a:latin typeface="Calibri" pitchFamily="34" charset="0"/>
              </a:rPr>
              <a:t/>
            </a:r>
            <a:br>
              <a:rPr lang="en-US" sz="1600" b="1">
                <a:solidFill>
                  <a:srgbClr val="009900"/>
                </a:solidFill>
                <a:latin typeface="Calibri" pitchFamily="34" charset="0"/>
              </a:rPr>
            </a:br>
            <a:r>
              <a:rPr lang="en-US" sz="1600" b="1">
                <a:solidFill>
                  <a:srgbClr val="009900"/>
                </a:solidFill>
                <a:latin typeface="Calibri" pitchFamily="34" charset="0"/>
              </a:rPr>
              <a:t>                              &gt;&gt;&gt; from the “SOCIETY OF CREDIT” to a “SOCIETY OF DEBT”?</a:t>
            </a:r>
            <a:br>
              <a:rPr lang="en-US" sz="1600" b="1">
                <a:solidFill>
                  <a:srgbClr val="009900"/>
                </a:solidFill>
                <a:latin typeface="Calibri" pitchFamily="34" charset="0"/>
              </a:rPr>
            </a:br>
            <a:r>
              <a:rPr lang="en-US" sz="1600">
                <a:solidFill>
                  <a:schemeClr val="tx1"/>
                </a:solidFill>
                <a:latin typeface="Calibri" pitchFamily="34" charset="0"/>
              </a:rPr>
              <a:t>                                            </a:t>
            </a:r>
            <a:endParaRPr lang="en-US" sz="1600">
              <a:solidFill>
                <a:srgbClr val="FF0000"/>
              </a:solidFill>
              <a:latin typeface="Calibri" pitchFamily="34" charset="0"/>
            </a:endParaRPr>
          </a:p>
        </p:txBody>
      </p:sp>
      <p:pic>
        <p:nvPicPr>
          <p:cNvPr id="234499" name="Picture 3" descr="pic_bottom"/>
          <p:cNvPicPr>
            <a:picLocks noChangeAspect="1" noChangeArrowheads="1"/>
          </p:cNvPicPr>
          <p:nvPr/>
        </p:nvPicPr>
        <p:blipFill>
          <a:blip r:embed="rId3" cstate="print"/>
          <a:srcRect/>
          <a:stretch>
            <a:fillRect/>
          </a:stretch>
        </p:blipFill>
        <p:spPr bwMode="auto">
          <a:xfrm>
            <a:off x="827088" y="5805488"/>
            <a:ext cx="7345362" cy="431800"/>
          </a:xfrm>
          <a:prstGeom prst="rect">
            <a:avLst/>
          </a:prstGeom>
          <a:noFill/>
        </p:spPr>
      </p:pic>
      <p:pic>
        <p:nvPicPr>
          <p:cNvPr id="234500" name="Picture 4"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CC"/>
            </a:gs>
          </a:gsLst>
          <a:lin ang="5400000" scaled="1"/>
        </a:gradFill>
        <a:effectLst/>
      </p:bgPr>
    </p:bg>
    <p:spTree>
      <p:nvGrpSpPr>
        <p:cNvPr id="1" name=""/>
        <p:cNvGrpSpPr/>
        <p:nvPr/>
      </p:nvGrpSpPr>
      <p:grpSpPr>
        <a:xfrm>
          <a:off x="0" y="0"/>
          <a:ext cx="0" cy="0"/>
          <a:chOff x="0" y="0"/>
          <a:chExt cx="0" cy="0"/>
        </a:xfrm>
      </p:grpSpPr>
      <p:sp>
        <p:nvSpPr>
          <p:cNvPr id="236546" name="Rectangle 2"/>
          <p:cNvSpPr>
            <a:spLocks noChangeArrowheads="1"/>
          </p:cNvSpPr>
          <p:nvPr/>
        </p:nvSpPr>
        <p:spPr bwMode="auto">
          <a:xfrm>
            <a:off x="611188" y="620713"/>
            <a:ext cx="7921625" cy="4537075"/>
          </a:xfrm>
          <a:prstGeom prst="rect">
            <a:avLst/>
          </a:prstGeom>
          <a:noFill/>
          <a:ln w="25400">
            <a:noFill/>
            <a:miter lim="800000"/>
            <a:headEnd/>
            <a:tailEnd/>
          </a:ln>
          <a:effectLst/>
        </p:spPr>
        <p:txBody>
          <a:bodyPr anchor="ctr"/>
          <a:lstStyle/>
          <a:p>
            <a:r>
              <a:rPr lang="en-US" sz="2400" b="1" dirty="0" smtClean="0">
                <a:solidFill>
                  <a:srgbClr val="CC3300"/>
                </a:solidFill>
                <a:latin typeface="Calibri" pitchFamily="34" charset="0"/>
              </a:rPr>
              <a:t>“Islamic money”: </a:t>
            </a:r>
            <a:r>
              <a:rPr lang="en-US" sz="2400" b="1" dirty="0">
                <a:solidFill>
                  <a:srgbClr val="CC3300"/>
                </a:solidFill>
                <a:latin typeface="Calibri" pitchFamily="34" charset="0"/>
              </a:rPr>
              <a:t>a new </a:t>
            </a:r>
            <a:r>
              <a:rPr lang="en-US" sz="2400" b="1" dirty="0" smtClean="0">
                <a:solidFill>
                  <a:srgbClr val="CC3300"/>
                </a:solidFill>
                <a:latin typeface="Calibri" pitchFamily="34" charset="0"/>
              </a:rPr>
              <a:t>“community of credit”?</a:t>
            </a:r>
            <a:r>
              <a:rPr lang="en-US" sz="2400" b="1" dirty="0">
                <a:solidFill>
                  <a:srgbClr val="CC3300"/>
                </a:solidFill>
                <a:latin typeface="Calibri" pitchFamily="34" charset="0"/>
              </a:rPr>
              <a:t/>
            </a:r>
            <a:br>
              <a:rPr lang="en-US" sz="2400" b="1" dirty="0">
                <a:solidFill>
                  <a:srgbClr val="CC3300"/>
                </a:solidFill>
                <a:latin typeface="Calibri" pitchFamily="34" charset="0"/>
              </a:rPr>
            </a:br>
            <a:r>
              <a:rPr lang="en-US" sz="2400" b="1" dirty="0">
                <a:solidFill>
                  <a:srgbClr val="CC3300"/>
                </a:solidFill>
                <a:latin typeface="Calibri" pitchFamily="34" charset="0"/>
              </a:rPr>
              <a:t/>
            </a:r>
            <a:br>
              <a:rPr lang="en-US" sz="2400" b="1" dirty="0">
                <a:solidFill>
                  <a:srgbClr val="CC3300"/>
                </a:solidFill>
                <a:latin typeface="Calibri" pitchFamily="34" charset="0"/>
              </a:rPr>
            </a:br>
            <a:r>
              <a:rPr lang="en-US" sz="1600" dirty="0">
                <a:latin typeface="Calibri" pitchFamily="34" charset="0"/>
              </a:rPr>
              <a:t>&gt;&gt;&gt; </a:t>
            </a:r>
            <a:r>
              <a:rPr lang="en-US" sz="1600" b="1" dirty="0">
                <a:solidFill>
                  <a:srgbClr val="FF0000"/>
                </a:solidFill>
                <a:latin typeface="Calibri" pitchFamily="34" charset="0"/>
              </a:rPr>
              <a:t>dichotomy between </a:t>
            </a:r>
            <a:r>
              <a:rPr lang="en-US" sz="1600" b="1" i="1" dirty="0" err="1">
                <a:solidFill>
                  <a:srgbClr val="FF0000"/>
                </a:solidFill>
                <a:latin typeface="Calibri" pitchFamily="34" charset="0"/>
              </a:rPr>
              <a:t>Gemeinschaft</a:t>
            </a:r>
            <a:r>
              <a:rPr lang="en-US" sz="1600" b="1" dirty="0">
                <a:solidFill>
                  <a:srgbClr val="FF0000"/>
                </a:solidFill>
                <a:latin typeface="Calibri" pitchFamily="34" charset="0"/>
              </a:rPr>
              <a:t> (‘community’) and </a:t>
            </a:r>
            <a:r>
              <a:rPr lang="en-US" sz="1600" b="1" i="1" dirty="0" err="1">
                <a:solidFill>
                  <a:srgbClr val="FF0000"/>
                </a:solidFill>
                <a:latin typeface="Calibri" pitchFamily="34" charset="0"/>
              </a:rPr>
              <a:t>Gesellschaft</a:t>
            </a:r>
            <a:r>
              <a:rPr lang="en-US" sz="1600" b="1" dirty="0">
                <a:solidFill>
                  <a:srgbClr val="FF0000"/>
                </a:solidFill>
                <a:latin typeface="Calibri" pitchFamily="34" charset="0"/>
              </a:rPr>
              <a:t> (‘society’)</a:t>
            </a:r>
            <a:r>
              <a:rPr lang="en-US" sz="1600" dirty="0">
                <a:latin typeface="Calibri" pitchFamily="34" charset="0"/>
              </a:rPr>
              <a:t>, according to which social ties can be categorized, on one hand, as belonging to personal interactions, roles and values, and, on the other hand, to indirect interactions and impersonal roles and functions (</a:t>
            </a:r>
            <a:r>
              <a:rPr lang="en-US" sz="1600" dirty="0" err="1">
                <a:latin typeface="Calibri" pitchFamily="34" charset="0"/>
              </a:rPr>
              <a:t>Tonnies</a:t>
            </a:r>
            <a:r>
              <a:rPr lang="en-US" sz="1600" dirty="0">
                <a:latin typeface="Calibri" pitchFamily="34" charset="0"/>
              </a:rPr>
              <a:t>, 1912; Weber, 1921: </a:t>
            </a:r>
            <a:r>
              <a:rPr lang="en-US" sz="1600" i="1" dirty="0">
                <a:latin typeface="Calibri" pitchFamily="34" charset="0"/>
              </a:rPr>
              <a:t>Economy and society</a:t>
            </a:r>
            <a:r>
              <a:rPr lang="en-US" sz="1600" dirty="0">
                <a:latin typeface="Calibri" pitchFamily="34" charset="0"/>
              </a:rPr>
              <a:t>)</a:t>
            </a:r>
            <a:br>
              <a:rPr lang="en-US" sz="1600" dirty="0">
                <a:latin typeface="Calibri" pitchFamily="34" charset="0"/>
              </a:rPr>
            </a:br>
            <a:r>
              <a:rPr lang="en-US" sz="1600" dirty="0">
                <a:latin typeface="Calibri" pitchFamily="34" charset="0"/>
              </a:rPr>
              <a:t/>
            </a:r>
            <a:br>
              <a:rPr lang="en-US" sz="1600" dirty="0">
                <a:latin typeface="Calibri" pitchFamily="34" charset="0"/>
              </a:rPr>
            </a:br>
            <a:r>
              <a:rPr lang="en-US" sz="1600" dirty="0">
                <a:latin typeface="Calibri" pitchFamily="34" charset="0"/>
              </a:rPr>
              <a:t>Three open issues</a:t>
            </a:r>
            <a:r>
              <a:rPr lang="en-US" sz="1600" dirty="0" smtClean="0">
                <a:latin typeface="Calibri" pitchFamily="34" charset="0"/>
              </a:rPr>
              <a:t>:</a:t>
            </a:r>
            <a:r>
              <a:rPr lang="en-US" sz="1600" dirty="0">
                <a:latin typeface="Calibri" pitchFamily="34" charset="0"/>
              </a:rPr>
              <a:t/>
            </a:r>
            <a:br>
              <a:rPr lang="en-US" sz="1600" dirty="0">
                <a:latin typeface="Calibri" pitchFamily="34" charset="0"/>
              </a:rPr>
            </a:br>
            <a:r>
              <a:rPr lang="en-US" sz="1600" b="1" dirty="0">
                <a:solidFill>
                  <a:srgbClr val="009900"/>
                </a:solidFill>
                <a:latin typeface="Calibri" pitchFamily="34" charset="0"/>
              </a:rPr>
              <a:t>1.</a:t>
            </a:r>
            <a:r>
              <a:rPr lang="en-US" sz="1600" dirty="0">
                <a:latin typeface="Calibri" pitchFamily="34" charset="0"/>
              </a:rPr>
              <a:t> </a:t>
            </a:r>
            <a:r>
              <a:rPr lang="en-US" sz="1600" b="1" dirty="0">
                <a:solidFill>
                  <a:srgbClr val="009900"/>
                </a:solidFill>
                <a:latin typeface="Calibri" pitchFamily="34" charset="0"/>
              </a:rPr>
              <a:t>How much the paradigm of the “credit community”</a:t>
            </a:r>
            <a:r>
              <a:rPr lang="en-US" sz="1600" dirty="0">
                <a:solidFill>
                  <a:srgbClr val="009900"/>
                </a:solidFill>
                <a:latin typeface="Calibri" pitchFamily="34" charset="0"/>
              </a:rPr>
              <a:t> </a:t>
            </a:r>
            <a:r>
              <a:rPr lang="en-US" sz="1600" dirty="0">
                <a:latin typeface="Calibri" pitchFamily="34" charset="0"/>
              </a:rPr>
              <a:t>(real assets exchange; money as ‘purchasing power’ for consumption as well as ‘investing power’ for production), </a:t>
            </a:r>
            <a:r>
              <a:rPr lang="en-US" sz="1600" b="1" dirty="0" smtClean="0">
                <a:solidFill>
                  <a:srgbClr val="009900"/>
                </a:solidFill>
                <a:latin typeface="Calibri" pitchFamily="34" charset="0"/>
              </a:rPr>
              <a:t>can </a:t>
            </a:r>
            <a:r>
              <a:rPr lang="en-US" sz="1600" b="1" dirty="0">
                <a:solidFill>
                  <a:srgbClr val="009900"/>
                </a:solidFill>
                <a:latin typeface="Calibri" pitchFamily="34" charset="0"/>
              </a:rPr>
              <a:t>be integrated in the contemporary financial system, developed as “credit/debt society”? </a:t>
            </a:r>
            <a:r>
              <a:rPr lang="en-US" sz="1600" dirty="0">
                <a:latin typeface="Calibri" pitchFamily="34" charset="0"/>
              </a:rPr>
              <a:t/>
            </a:r>
            <a:br>
              <a:rPr lang="en-US" sz="1600" dirty="0">
                <a:latin typeface="Calibri" pitchFamily="34" charset="0"/>
              </a:rPr>
            </a:br>
            <a:r>
              <a:rPr lang="en-US" sz="1600" b="1" dirty="0">
                <a:solidFill>
                  <a:srgbClr val="009900"/>
                </a:solidFill>
                <a:latin typeface="Calibri" pitchFamily="34" charset="0"/>
              </a:rPr>
              <a:t>2.</a:t>
            </a:r>
            <a:r>
              <a:rPr lang="en-US" sz="1600" b="1" dirty="0">
                <a:solidFill>
                  <a:srgbClr val="FF0000"/>
                </a:solidFill>
                <a:latin typeface="Calibri" pitchFamily="34" charset="0"/>
              </a:rPr>
              <a:t> </a:t>
            </a:r>
            <a:r>
              <a:rPr lang="en-US" sz="1600" b="1" dirty="0">
                <a:solidFill>
                  <a:srgbClr val="009900"/>
                </a:solidFill>
                <a:latin typeface="Calibri" pitchFamily="34" charset="0"/>
              </a:rPr>
              <a:t>Which level of efficiency for mutual/cooperative credit institutions? </a:t>
            </a:r>
            <a:r>
              <a:rPr lang="en-US" sz="1600" dirty="0">
                <a:latin typeface="Calibri" pitchFamily="34" charset="0"/>
              </a:rPr>
              <a:t>(local dimensions</a:t>
            </a:r>
            <a:r>
              <a:rPr lang="en-US" sz="1600" dirty="0" smtClean="0">
                <a:latin typeface="Calibri" pitchFamily="34" charset="0"/>
              </a:rPr>
              <a:t>?)</a:t>
            </a:r>
            <a:r>
              <a:rPr lang="en-US" sz="1600" dirty="0">
                <a:latin typeface="Calibri" pitchFamily="34" charset="0"/>
              </a:rPr>
              <a:t/>
            </a:r>
            <a:br>
              <a:rPr lang="en-US" sz="1600" dirty="0">
                <a:latin typeface="Calibri" pitchFamily="34" charset="0"/>
              </a:rPr>
            </a:br>
            <a:r>
              <a:rPr lang="en-US" sz="1600" b="1" dirty="0">
                <a:solidFill>
                  <a:srgbClr val="009900"/>
                </a:solidFill>
                <a:latin typeface="Calibri" pitchFamily="34" charset="0"/>
              </a:rPr>
              <a:t>3.</a:t>
            </a:r>
            <a:r>
              <a:rPr lang="en-US" sz="1600" b="1" dirty="0">
                <a:solidFill>
                  <a:srgbClr val="FF0000"/>
                </a:solidFill>
                <a:latin typeface="Calibri" pitchFamily="34" charset="0"/>
              </a:rPr>
              <a:t> </a:t>
            </a:r>
            <a:r>
              <a:rPr lang="en-US" sz="1600" b="1" dirty="0">
                <a:solidFill>
                  <a:srgbClr val="009900"/>
                </a:solidFill>
                <a:latin typeface="Calibri" pitchFamily="34" charset="0"/>
              </a:rPr>
              <a:t>Which strategies of integration between  credit “society” and “community”?</a:t>
            </a:r>
            <a:r>
              <a:rPr lang="en-US" sz="1600" dirty="0">
                <a:solidFill>
                  <a:srgbClr val="009900"/>
                </a:solidFill>
                <a:latin typeface="Calibri" pitchFamily="34" charset="0"/>
              </a:rPr>
              <a:t> </a:t>
            </a:r>
            <a:r>
              <a:rPr lang="en-US" sz="1600" dirty="0">
                <a:latin typeface="Calibri" pitchFamily="34" charset="0"/>
              </a:rPr>
              <a:t>(issues of regulation; fiscal adequacy; corporate governance; financial stability…)</a:t>
            </a:r>
            <a:endParaRPr lang="en-US" sz="2400" b="1" u="sng" dirty="0">
              <a:solidFill>
                <a:srgbClr val="CC3300"/>
              </a:solidFill>
              <a:latin typeface="Calibri" pitchFamily="34" charset="0"/>
            </a:endParaRPr>
          </a:p>
        </p:txBody>
      </p:sp>
      <p:pic>
        <p:nvPicPr>
          <p:cNvPr id="236547" name="Picture 3"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pic_bottom"/>
          <p:cNvPicPr>
            <a:picLocks noChangeAspect="1" noChangeArrowheads="1"/>
          </p:cNvPicPr>
          <p:nvPr/>
        </p:nvPicPr>
        <p:blipFill>
          <a:blip r:embed="rId3" cstate="print"/>
          <a:srcRect/>
          <a:stretch>
            <a:fillRect/>
          </a:stretch>
        </p:blipFill>
        <p:spPr bwMode="auto">
          <a:xfrm>
            <a:off x="827088" y="5805488"/>
            <a:ext cx="7200900" cy="431800"/>
          </a:xfrm>
          <a:prstGeom prst="rect">
            <a:avLst/>
          </a:prstGeom>
          <a:noFill/>
          <a:ln w="9525">
            <a:noFill/>
            <a:miter lim="800000"/>
            <a:headEnd/>
            <a:tailEnd/>
          </a:ln>
        </p:spPr>
      </p:pic>
      <p:pic>
        <p:nvPicPr>
          <p:cNvPr id="4100" name="Picture 4"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a:ln w="9525">
            <a:noFill/>
            <a:miter lim="800000"/>
            <a:headEnd/>
            <a:tailEnd/>
          </a:ln>
        </p:spPr>
      </p:pic>
      <p:sp>
        <p:nvSpPr>
          <p:cNvPr id="6" name="Rectangle 8"/>
          <p:cNvSpPr>
            <a:spLocks noChangeArrowheads="1"/>
          </p:cNvSpPr>
          <p:nvPr/>
        </p:nvSpPr>
        <p:spPr bwMode="auto">
          <a:xfrm>
            <a:off x="395536" y="1412776"/>
            <a:ext cx="4248472" cy="1656184"/>
          </a:xfrm>
          <a:prstGeom prst="rect">
            <a:avLst/>
          </a:prstGeom>
          <a:noFill/>
          <a:ln w="38100">
            <a:solidFill>
              <a:schemeClr val="accent2"/>
            </a:solidFill>
            <a:prstDash val="sysDot"/>
            <a:miter lim="800000"/>
            <a:headEnd/>
            <a:tailEnd/>
          </a:ln>
          <a:effectLst/>
        </p:spPr>
        <p:txBody>
          <a:bodyPr wrap="none" anchor="ctr"/>
          <a:lstStyle/>
          <a:p>
            <a:pPr algn="ctr"/>
            <a:r>
              <a:rPr lang="it-IT" sz="1600" dirty="0" err="1" smtClean="0">
                <a:latin typeface="Calibri" pitchFamily="34" charset="0"/>
                <a:cs typeface="Calibri" pitchFamily="34" charset="0"/>
              </a:rPr>
              <a:t>Islamic</a:t>
            </a:r>
            <a:r>
              <a:rPr lang="it-IT" sz="1600" dirty="0" smtClean="0">
                <a:latin typeface="Calibri" pitchFamily="34" charset="0"/>
                <a:cs typeface="Calibri" pitchFamily="34" charset="0"/>
              </a:rPr>
              <a:t> finance </a:t>
            </a:r>
            <a:r>
              <a:rPr lang="it-IT" sz="1600" dirty="0" err="1" smtClean="0">
                <a:latin typeface="Calibri" pitchFamily="34" charset="0"/>
                <a:cs typeface="Calibri" pitchFamily="34" charset="0"/>
              </a:rPr>
              <a:t>conceives</a:t>
            </a:r>
            <a:r>
              <a:rPr lang="it-IT" sz="1600" dirty="0" smtClean="0">
                <a:latin typeface="Calibri" pitchFamily="34" charset="0"/>
                <a:cs typeface="Calibri" pitchFamily="34" charset="0"/>
              </a:rPr>
              <a:t> the </a:t>
            </a:r>
            <a:r>
              <a:rPr lang="it-IT" sz="1600" b="1" dirty="0" smtClean="0">
                <a:solidFill>
                  <a:schemeClr val="accent2"/>
                </a:solidFill>
                <a:latin typeface="Calibri" pitchFamily="34" charset="0"/>
                <a:cs typeface="Calibri" pitchFamily="34" charset="0"/>
              </a:rPr>
              <a:t>market</a:t>
            </a:r>
            <a:r>
              <a:rPr lang="it-IT" sz="1600" dirty="0" smtClean="0">
                <a:latin typeface="Calibri" pitchFamily="34" charset="0"/>
                <a:cs typeface="Calibri" pitchFamily="34" charset="0"/>
              </a:rPr>
              <a:t> </a:t>
            </a:r>
            <a:r>
              <a:rPr lang="it-IT" sz="1600" dirty="0" err="1" smtClean="0">
                <a:latin typeface="Calibri" pitchFamily="34" charset="0"/>
                <a:cs typeface="Calibri" pitchFamily="34" charset="0"/>
              </a:rPr>
              <a:t>as</a:t>
            </a:r>
            <a:r>
              <a:rPr lang="it-IT" sz="1600" dirty="0" smtClean="0">
                <a:latin typeface="Calibri" pitchFamily="34" charset="0"/>
                <a:cs typeface="Calibri" pitchFamily="34" charset="0"/>
              </a:rPr>
              <a:t> a </a:t>
            </a:r>
          </a:p>
          <a:p>
            <a:pPr algn="ctr"/>
            <a:r>
              <a:rPr lang="it-IT" sz="1600" b="1" dirty="0" smtClean="0">
                <a:solidFill>
                  <a:schemeClr val="accent2"/>
                </a:solidFill>
                <a:latin typeface="Calibri" pitchFamily="34" charset="0"/>
                <a:cs typeface="Calibri" pitchFamily="34" charset="0"/>
              </a:rPr>
              <a:t>common </a:t>
            </a:r>
            <a:r>
              <a:rPr lang="it-IT" sz="1600" b="1" dirty="0" err="1" smtClean="0">
                <a:solidFill>
                  <a:schemeClr val="accent2"/>
                </a:solidFill>
                <a:latin typeface="Calibri" pitchFamily="34" charset="0"/>
                <a:cs typeface="Calibri" pitchFamily="34" charset="0"/>
              </a:rPr>
              <a:t>enterprise</a:t>
            </a:r>
            <a:r>
              <a:rPr lang="it-IT" sz="1600" b="1" dirty="0" smtClean="0">
                <a:solidFill>
                  <a:schemeClr val="accent2"/>
                </a:solidFill>
                <a:latin typeface="Calibri" pitchFamily="34" charset="0"/>
                <a:cs typeface="Calibri" pitchFamily="34" charset="0"/>
              </a:rPr>
              <a:t> </a:t>
            </a:r>
            <a:r>
              <a:rPr lang="it-IT" sz="1600" b="1" dirty="0" err="1" smtClean="0">
                <a:solidFill>
                  <a:schemeClr val="accent2"/>
                </a:solidFill>
                <a:latin typeface="Calibri" pitchFamily="34" charset="0"/>
                <a:cs typeface="Calibri" pitchFamily="34" charset="0"/>
              </a:rPr>
              <a:t>of</a:t>
            </a:r>
            <a:r>
              <a:rPr lang="it-IT" sz="1600" b="1" dirty="0" smtClean="0">
                <a:solidFill>
                  <a:schemeClr val="accent2"/>
                </a:solidFill>
                <a:latin typeface="Calibri" pitchFamily="34" charset="0"/>
                <a:cs typeface="Calibri" pitchFamily="34" charset="0"/>
              </a:rPr>
              <a:t> profit and </a:t>
            </a:r>
            <a:r>
              <a:rPr lang="it-IT" sz="1600" b="1" dirty="0" err="1" smtClean="0">
                <a:solidFill>
                  <a:schemeClr val="accent2"/>
                </a:solidFill>
                <a:latin typeface="Calibri" pitchFamily="34" charset="0"/>
                <a:cs typeface="Calibri" pitchFamily="34" charset="0"/>
              </a:rPr>
              <a:t>risk-sharing</a:t>
            </a:r>
            <a:r>
              <a:rPr lang="it-IT" sz="1600" dirty="0" smtClean="0">
                <a:latin typeface="Calibri" pitchFamily="34" charset="0"/>
                <a:cs typeface="Calibri" pitchFamily="34" charset="0"/>
              </a:rPr>
              <a:t>, </a:t>
            </a:r>
          </a:p>
          <a:p>
            <a:pPr algn="ctr"/>
            <a:r>
              <a:rPr lang="it-IT" sz="1600" dirty="0" err="1" smtClean="0">
                <a:latin typeface="Calibri" pitchFamily="34" charset="0"/>
                <a:cs typeface="Calibri" pitchFamily="34" charset="0"/>
              </a:rPr>
              <a:t>through</a:t>
            </a:r>
            <a:r>
              <a:rPr lang="it-IT" sz="1600" dirty="0" smtClean="0">
                <a:latin typeface="Calibri" pitchFamily="34" charset="0"/>
                <a:cs typeface="Calibri" pitchFamily="34" charset="0"/>
              </a:rPr>
              <a:t> a </a:t>
            </a:r>
            <a:r>
              <a:rPr lang="it-IT" sz="1600" b="1" dirty="0" err="1" smtClean="0">
                <a:solidFill>
                  <a:schemeClr val="accent2"/>
                </a:solidFill>
                <a:latin typeface="Calibri" pitchFamily="34" charset="0"/>
                <a:cs typeface="Calibri" pitchFamily="34" charset="0"/>
              </a:rPr>
              <a:t>community-based</a:t>
            </a:r>
            <a:endParaRPr lang="it-IT" sz="1600" b="1" dirty="0" smtClean="0">
              <a:solidFill>
                <a:schemeClr val="accent2"/>
              </a:solidFill>
              <a:latin typeface="Calibri" pitchFamily="34" charset="0"/>
              <a:cs typeface="Calibri" pitchFamily="34" charset="0"/>
            </a:endParaRPr>
          </a:p>
          <a:p>
            <a:pPr algn="ctr"/>
            <a:r>
              <a:rPr lang="it-IT" sz="1600" b="1" dirty="0" err="1" smtClean="0">
                <a:solidFill>
                  <a:schemeClr val="accent2"/>
                </a:solidFill>
                <a:latin typeface="Calibri" pitchFamily="34" charset="0"/>
                <a:cs typeface="Calibri" pitchFamily="34" charset="0"/>
              </a:rPr>
              <a:t>approach</a:t>
            </a:r>
            <a:r>
              <a:rPr lang="it-IT" sz="1600" b="1" dirty="0" smtClean="0">
                <a:solidFill>
                  <a:schemeClr val="accent2"/>
                </a:solidFill>
                <a:latin typeface="Calibri" pitchFamily="34" charset="0"/>
                <a:cs typeface="Calibri" pitchFamily="34" charset="0"/>
              </a:rPr>
              <a:t> </a:t>
            </a:r>
            <a:r>
              <a:rPr lang="it-IT" sz="1600" b="1" dirty="0" err="1" smtClean="0">
                <a:solidFill>
                  <a:schemeClr val="accent2"/>
                </a:solidFill>
                <a:latin typeface="Calibri" pitchFamily="34" charset="0"/>
                <a:cs typeface="Calibri" pitchFamily="34" charset="0"/>
              </a:rPr>
              <a:t>to</a:t>
            </a:r>
            <a:r>
              <a:rPr lang="it-IT" sz="1600" b="1" dirty="0" smtClean="0">
                <a:solidFill>
                  <a:schemeClr val="accent2"/>
                </a:solidFill>
                <a:latin typeface="Calibri" pitchFamily="34" charset="0"/>
                <a:cs typeface="Calibri" pitchFamily="34" charset="0"/>
              </a:rPr>
              <a:t> </a:t>
            </a:r>
            <a:r>
              <a:rPr lang="it-IT" sz="1600" b="1" dirty="0" err="1" smtClean="0">
                <a:solidFill>
                  <a:schemeClr val="accent2"/>
                </a:solidFill>
                <a:latin typeface="Calibri" pitchFamily="34" charset="0"/>
                <a:cs typeface="Calibri" pitchFamily="34" charset="0"/>
              </a:rPr>
              <a:t>financial</a:t>
            </a:r>
            <a:r>
              <a:rPr lang="it-IT" sz="1600" b="1" dirty="0" smtClean="0">
                <a:solidFill>
                  <a:schemeClr val="accent2"/>
                </a:solidFill>
                <a:latin typeface="Calibri" pitchFamily="34" charset="0"/>
                <a:cs typeface="Calibri" pitchFamily="34" charset="0"/>
              </a:rPr>
              <a:t> </a:t>
            </a:r>
            <a:r>
              <a:rPr lang="it-IT" sz="1600" b="1" dirty="0" err="1" smtClean="0">
                <a:solidFill>
                  <a:schemeClr val="accent2"/>
                </a:solidFill>
                <a:latin typeface="Calibri" pitchFamily="34" charset="0"/>
                <a:cs typeface="Calibri" pitchFamily="34" charset="0"/>
              </a:rPr>
              <a:t>intermediation</a:t>
            </a:r>
            <a:r>
              <a:rPr lang="it-IT" sz="1600" b="1" dirty="0" smtClean="0">
                <a:solidFill>
                  <a:schemeClr val="accent2"/>
                </a:solidFill>
                <a:latin typeface="Calibri" pitchFamily="34" charset="0"/>
                <a:cs typeface="Calibri" pitchFamily="34" charset="0"/>
              </a:rPr>
              <a:t> </a:t>
            </a:r>
            <a:endParaRPr lang="it-IT" sz="1600" b="1" i="1" dirty="0" smtClean="0">
              <a:solidFill>
                <a:schemeClr val="accent2"/>
              </a:solidFill>
              <a:latin typeface="Calibri" pitchFamily="34" charset="0"/>
              <a:cs typeface="Calibri" pitchFamily="34" charset="0"/>
            </a:endParaRPr>
          </a:p>
          <a:p>
            <a:pPr algn="ctr"/>
            <a:endParaRPr lang="it-IT" sz="1600" dirty="0">
              <a:latin typeface="Calibri" pitchFamily="34" charset="0"/>
              <a:cs typeface="Calibri" pitchFamily="34" charset="0"/>
            </a:endParaRPr>
          </a:p>
        </p:txBody>
      </p:sp>
      <p:sp>
        <p:nvSpPr>
          <p:cNvPr id="7" name="Freccia a destra 6"/>
          <p:cNvSpPr/>
          <p:nvPr/>
        </p:nvSpPr>
        <p:spPr>
          <a:xfrm>
            <a:off x="4860032" y="1772816"/>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ctangle 3"/>
          <p:cNvSpPr>
            <a:spLocks noChangeArrowheads="1"/>
          </p:cNvSpPr>
          <p:nvPr/>
        </p:nvSpPr>
        <p:spPr bwMode="auto">
          <a:xfrm>
            <a:off x="5794449" y="622003"/>
            <a:ext cx="2954015" cy="3527077"/>
          </a:xfrm>
          <a:prstGeom prst="rect">
            <a:avLst/>
          </a:prstGeom>
          <a:noFill/>
          <a:ln w="41275">
            <a:solidFill>
              <a:srgbClr val="FFFF00"/>
            </a:solidFill>
            <a:miter lim="800000"/>
            <a:headEnd/>
            <a:tailEnd/>
          </a:ln>
        </p:spPr>
        <p:txBody>
          <a:bodyPr wrap="none" anchor="ctr"/>
          <a:lstStyle/>
          <a:p>
            <a:pPr algn="ctr"/>
            <a:r>
              <a:rPr lang="it-IT" sz="1600" dirty="0" smtClean="0">
                <a:latin typeface="Calibri" pitchFamily="34" charset="0"/>
                <a:cs typeface="Calibri" pitchFamily="34" charset="0"/>
              </a:rPr>
              <a:t>   </a:t>
            </a:r>
            <a:r>
              <a:rPr lang="it-IT" sz="1600" dirty="0" err="1" smtClean="0">
                <a:latin typeface="Calibri" pitchFamily="34" charset="0"/>
                <a:cs typeface="Calibri" pitchFamily="34" charset="0"/>
              </a:rPr>
              <a:t>Islamic</a:t>
            </a:r>
            <a:r>
              <a:rPr lang="it-IT" sz="1600" dirty="0" smtClean="0">
                <a:latin typeface="Calibri" pitchFamily="34" charset="0"/>
                <a:cs typeface="Calibri" pitchFamily="34" charset="0"/>
              </a:rPr>
              <a:t> finance and </a:t>
            </a:r>
          </a:p>
          <a:p>
            <a:pPr algn="ctr"/>
            <a:r>
              <a:rPr lang="it-IT" sz="1600" dirty="0" err="1" smtClean="0">
                <a:latin typeface="Calibri" pitchFamily="34" charset="0"/>
                <a:cs typeface="Calibri" pitchFamily="34" charset="0"/>
              </a:rPr>
              <a:t>contemporary</a:t>
            </a:r>
            <a:r>
              <a:rPr lang="it-IT" sz="1600" dirty="0" smtClean="0">
                <a:latin typeface="Calibri" pitchFamily="34" charset="0"/>
                <a:cs typeface="Calibri" pitchFamily="34" charset="0"/>
              </a:rPr>
              <a:t> </a:t>
            </a:r>
            <a:r>
              <a:rPr lang="it-IT" sz="1600" dirty="0" err="1" smtClean="0">
                <a:latin typeface="Calibri" pitchFamily="34" charset="0"/>
                <a:cs typeface="Calibri" pitchFamily="34" charset="0"/>
              </a:rPr>
              <a:t>capitalism</a:t>
            </a:r>
            <a:r>
              <a:rPr lang="it-IT" sz="1600" dirty="0" smtClean="0">
                <a:latin typeface="Calibri" pitchFamily="34" charset="0"/>
                <a:cs typeface="Calibri" pitchFamily="34" charset="0"/>
              </a:rPr>
              <a:t>:</a:t>
            </a:r>
          </a:p>
          <a:p>
            <a:pPr algn="ctr"/>
            <a:endParaRPr lang="it-IT" sz="1600" dirty="0" smtClean="0">
              <a:latin typeface="Calibri" pitchFamily="34" charset="0"/>
              <a:cs typeface="Calibri" pitchFamily="34" charset="0"/>
            </a:endParaRPr>
          </a:p>
          <a:p>
            <a:pPr algn="ctr"/>
            <a:r>
              <a:rPr lang="it-IT" sz="1600" b="1" dirty="0" smtClean="0">
                <a:solidFill>
                  <a:schemeClr val="accent2"/>
                </a:solidFill>
                <a:latin typeface="Calibri" pitchFamily="34" charset="0"/>
                <a:cs typeface="Calibri" pitchFamily="34" charset="0"/>
              </a:rPr>
              <a:t>SHARING ECONOMY</a:t>
            </a:r>
          </a:p>
          <a:p>
            <a:pPr algn="ctr"/>
            <a:endParaRPr lang="it-IT" sz="1600" dirty="0" smtClean="0">
              <a:latin typeface="Calibri" pitchFamily="34" charset="0"/>
              <a:cs typeface="Calibri" pitchFamily="34" charset="0"/>
            </a:endParaRPr>
          </a:p>
          <a:p>
            <a:pPr algn="ctr"/>
            <a:r>
              <a:rPr lang="it-IT" sz="1600" dirty="0" smtClean="0">
                <a:latin typeface="Calibri" pitchFamily="34" charset="0"/>
                <a:cs typeface="Calibri" pitchFamily="34" charset="0"/>
              </a:rPr>
              <a:t>peer-to-peer </a:t>
            </a:r>
            <a:r>
              <a:rPr lang="it-IT" sz="1600" dirty="0" err="1" smtClean="0">
                <a:latin typeface="Calibri" pitchFamily="34" charset="0"/>
                <a:cs typeface="Calibri" pitchFamily="34" charset="0"/>
              </a:rPr>
              <a:t>models</a:t>
            </a:r>
            <a:r>
              <a:rPr lang="it-IT" sz="1600" dirty="0" smtClean="0">
                <a:latin typeface="Calibri" pitchFamily="34" charset="0"/>
                <a:cs typeface="Calibri" pitchFamily="34" charset="0"/>
              </a:rPr>
              <a:t> </a:t>
            </a:r>
            <a:r>
              <a:rPr lang="it-IT" sz="1600" dirty="0" err="1" smtClean="0">
                <a:latin typeface="Calibri" pitchFamily="34" charset="0"/>
                <a:cs typeface="Calibri" pitchFamily="34" charset="0"/>
              </a:rPr>
              <a:t>of</a:t>
            </a:r>
            <a:endParaRPr lang="it-IT" sz="1600" dirty="0" smtClean="0">
              <a:latin typeface="Calibri" pitchFamily="34" charset="0"/>
              <a:cs typeface="Calibri" pitchFamily="34" charset="0"/>
            </a:endParaRPr>
          </a:p>
          <a:p>
            <a:pPr algn="ctr"/>
            <a:r>
              <a:rPr lang="it-IT" sz="1600" dirty="0" smtClean="0">
                <a:latin typeface="Calibri" pitchFamily="34" charset="0"/>
                <a:cs typeface="Calibri" pitchFamily="34" charset="0"/>
              </a:rPr>
              <a:t>production and </a:t>
            </a:r>
            <a:r>
              <a:rPr lang="it-IT" sz="1600" dirty="0" err="1" smtClean="0">
                <a:latin typeface="Calibri" pitchFamily="34" charset="0"/>
                <a:cs typeface="Calibri" pitchFamily="34" charset="0"/>
              </a:rPr>
              <a:t>consumption</a:t>
            </a:r>
            <a:r>
              <a:rPr lang="it-IT" sz="1600" dirty="0" smtClean="0">
                <a:latin typeface="Calibri" pitchFamily="34" charset="0"/>
                <a:cs typeface="Calibri" pitchFamily="34" charset="0"/>
              </a:rPr>
              <a:t>;</a:t>
            </a:r>
          </a:p>
          <a:p>
            <a:pPr algn="ctr"/>
            <a:r>
              <a:rPr lang="it-IT" sz="1600" dirty="0" smtClean="0">
                <a:latin typeface="Calibri" pitchFamily="34" charset="0"/>
                <a:cs typeface="Calibri" pitchFamily="34" charset="0"/>
              </a:rPr>
              <a:t>collaborative </a:t>
            </a:r>
            <a:r>
              <a:rPr lang="it-IT" sz="1600" dirty="0" err="1" smtClean="0">
                <a:latin typeface="Calibri" pitchFamily="34" charset="0"/>
                <a:cs typeface="Calibri" pitchFamily="34" charset="0"/>
              </a:rPr>
              <a:t>agency</a:t>
            </a:r>
            <a:r>
              <a:rPr lang="it-IT" sz="1600" dirty="0" smtClean="0">
                <a:latin typeface="Calibri" pitchFamily="34" charset="0"/>
                <a:cs typeface="Calibri" pitchFamily="34" charset="0"/>
              </a:rPr>
              <a:t>;</a:t>
            </a:r>
          </a:p>
          <a:p>
            <a:pPr algn="ctr"/>
            <a:r>
              <a:rPr lang="it-IT" sz="1600" dirty="0" err="1" smtClean="0">
                <a:latin typeface="Calibri" pitchFamily="34" charset="0"/>
                <a:cs typeface="Calibri" pitchFamily="34" charset="0"/>
              </a:rPr>
              <a:t>crowd-funding…</a:t>
            </a:r>
            <a:endParaRPr lang="it-IT" sz="1600" dirty="0" smtClean="0">
              <a:latin typeface="Calibri" pitchFamily="34" charset="0"/>
              <a:cs typeface="Calibri" pitchFamily="34" charset="0"/>
            </a:endParaRPr>
          </a:p>
          <a:p>
            <a:pPr algn="ctr"/>
            <a:endParaRPr lang="it-IT" sz="1600" dirty="0" smtClean="0">
              <a:latin typeface="Calibri" pitchFamily="34" charset="0"/>
              <a:cs typeface="Calibri" pitchFamily="34" charset="0"/>
            </a:endParaRPr>
          </a:p>
          <a:p>
            <a:pPr algn="ctr"/>
            <a:r>
              <a:rPr lang="it-IT" sz="1600" b="1" dirty="0" smtClean="0">
                <a:solidFill>
                  <a:schemeClr val="accent2"/>
                </a:solidFill>
                <a:latin typeface="Calibri" pitchFamily="34" charset="0"/>
                <a:cs typeface="Calibri" pitchFamily="34" charset="0"/>
              </a:rPr>
              <a:t>(</a:t>
            </a:r>
            <a:r>
              <a:rPr lang="it-IT" sz="1600" b="1" dirty="0" err="1" smtClean="0">
                <a:solidFill>
                  <a:schemeClr val="accent2"/>
                </a:solidFill>
                <a:latin typeface="Calibri" pitchFamily="34" charset="0"/>
                <a:cs typeface="Calibri" pitchFamily="34" charset="0"/>
              </a:rPr>
              <a:t>centrality</a:t>
            </a:r>
            <a:r>
              <a:rPr lang="it-IT" sz="1600" b="1" dirty="0" smtClean="0">
                <a:solidFill>
                  <a:schemeClr val="accent2"/>
                </a:solidFill>
                <a:latin typeface="Calibri" pitchFamily="34" charset="0"/>
                <a:cs typeface="Calibri" pitchFamily="34" charset="0"/>
              </a:rPr>
              <a:t> </a:t>
            </a:r>
            <a:r>
              <a:rPr lang="it-IT" sz="1600" b="1" dirty="0" err="1" smtClean="0">
                <a:solidFill>
                  <a:schemeClr val="accent2"/>
                </a:solidFill>
                <a:latin typeface="Calibri" pitchFamily="34" charset="0"/>
                <a:cs typeface="Calibri" pitchFamily="34" charset="0"/>
              </a:rPr>
              <a:t>of</a:t>
            </a:r>
            <a:r>
              <a:rPr lang="it-IT" sz="1600" b="1" dirty="0" smtClean="0">
                <a:solidFill>
                  <a:schemeClr val="accent2"/>
                </a:solidFill>
                <a:latin typeface="Calibri" pitchFamily="34" charset="0"/>
                <a:cs typeface="Calibri" pitchFamily="34" charset="0"/>
              </a:rPr>
              <a:t> social </a:t>
            </a:r>
            <a:r>
              <a:rPr lang="it-IT" sz="1600" b="1" dirty="0" err="1" smtClean="0">
                <a:solidFill>
                  <a:schemeClr val="accent2"/>
                </a:solidFill>
                <a:latin typeface="Calibri" pitchFamily="34" charset="0"/>
                <a:cs typeface="Calibri" pitchFamily="34" charset="0"/>
              </a:rPr>
              <a:t>networks</a:t>
            </a:r>
            <a:r>
              <a:rPr lang="it-IT" sz="1600" b="1" dirty="0" smtClean="0">
                <a:solidFill>
                  <a:schemeClr val="accent2"/>
                </a:solidFill>
                <a:latin typeface="Calibri" pitchFamily="34" charset="0"/>
                <a:cs typeface="Calibri" pitchFamily="34" charset="0"/>
              </a:rPr>
              <a:t>)</a:t>
            </a:r>
          </a:p>
          <a:p>
            <a:pPr algn="ctr"/>
            <a:r>
              <a:rPr lang="it-IT" sz="1600" dirty="0" smtClean="0">
                <a:latin typeface="Calibri" pitchFamily="34" charset="0"/>
                <a:cs typeface="Calibri" pitchFamily="34" charset="0"/>
              </a:rPr>
              <a:t> </a:t>
            </a:r>
          </a:p>
        </p:txBody>
      </p:sp>
      <p:sp>
        <p:nvSpPr>
          <p:cNvPr id="19" name="Freccia a sinistra 18"/>
          <p:cNvSpPr/>
          <p:nvPr/>
        </p:nvSpPr>
        <p:spPr>
          <a:xfrm>
            <a:off x="4788024" y="2420888"/>
            <a:ext cx="72008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1043608" y="4581128"/>
            <a:ext cx="6984776" cy="880241"/>
          </a:xfrm>
          <a:prstGeom prst="rect">
            <a:avLst/>
          </a:prstGeom>
          <a:noFill/>
        </p:spPr>
        <p:txBody>
          <a:bodyPr wrap="square" rtlCol="0">
            <a:spAutoFit/>
          </a:bodyPr>
          <a:lstStyle/>
          <a:p>
            <a:pPr marL="495300" indent="-495300" eaLnBrk="1" hangingPunct="1">
              <a:lnSpc>
                <a:spcPct val="80000"/>
              </a:lnSpc>
              <a:buFontTx/>
              <a:buNone/>
            </a:pPr>
            <a:r>
              <a:rPr lang="en-US" sz="1600" b="1" i="1" dirty="0" smtClean="0">
                <a:latin typeface="Calibri" pitchFamily="34" charset="0"/>
              </a:rPr>
              <a:t>e.g. </a:t>
            </a:r>
            <a:r>
              <a:rPr lang="en-US" sz="1600" b="1" i="1" dirty="0" err="1" smtClean="0">
                <a:latin typeface="Calibri" pitchFamily="34" charset="0"/>
              </a:rPr>
              <a:t>Shari’ah</a:t>
            </a:r>
            <a:r>
              <a:rPr lang="en-US" sz="1600" b="1" i="1" dirty="0" smtClean="0">
                <a:latin typeface="Calibri" pitchFamily="34" charset="0"/>
              </a:rPr>
              <a:t>-compliant </a:t>
            </a:r>
            <a:r>
              <a:rPr lang="en-US" sz="1600" b="1" i="1" dirty="0" err="1" smtClean="0">
                <a:latin typeface="Calibri" pitchFamily="34" charset="0"/>
              </a:rPr>
              <a:t>crowdfunding</a:t>
            </a:r>
            <a:r>
              <a:rPr lang="en-US" sz="1600" b="1" i="1" dirty="0" smtClean="0">
                <a:latin typeface="Calibri" pitchFamily="34" charset="0"/>
              </a:rPr>
              <a:t> : </a:t>
            </a:r>
            <a:r>
              <a:rPr lang="en-US" sz="1600" dirty="0" smtClean="0">
                <a:latin typeface="Calibri" pitchFamily="34" charset="0"/>
              </a:rPr>
              <a:t>crowd-funding complements the principles of Islamic finance, building strong relationships among people, promoting the socially responsible distribution of wealth, and encouraging risk sharing in economic transactions to reduce the risk of all the parties </a:t>
            </a:r>
            <a:endParaRPr lang="en-US" sz="1600" b="1" i="1" dirty="0" smtClean="0">
              <a:solidFill>
                <a:srgbClr val="CC3300"/>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Rectangle 4"/>
          <p:cNvSpPr>
            <a:spLocks noChangeArrowheads="1"/>
          </p:cNvSpPr>
          <p:nvPr/>
        </p:nvSpPr>
        <p:spPr bwMode="auto">
          <a:xfrm>
            <a:off x="1403647" y="1411288"/>
            <a:ext cx="6696745" cy="1873250"/>
          </a:xfrm>
          <a:prstGeom prst="rect">
            <a:avLst/>
          </a:prstGeom>
          <a:noFill/>
          <a:ln w="25400">
            <a:noFill/>
            <a:miter lim="800000"/>
            <a:headEnd/>
            <a:tailEnd/>
          </a:ln>
          <a:effectLst/>
        </p:spPr>
        <p:txBody>
          <a:bodyPr anchor="ctr"/>
          <a:lstStyle/>
          <a:p>
            <a:r>
              <a:rPr lang="en-US" sz="2400" b="1" dirty="0" smtClean="0">
                <a:solidFill>
                  <a:srgbClr val="FF0000"/>
                </a:solidFill>
                <a:latin typeface="Calibri" pitchFamily="34" charset="0"/>
              </a:rPr>
              <a:t>Outline</a:t>
            </a:r>
          </a:p>
          <a:p>
            <a:endParaRPr lang="en-US" sz="2400" b="1" dirty="0" smtClean="0">
              <a:solidFill>
                <a:srgbClr val="CC3300"/>
              </a:solidFill>
              <a:latin typeface="Calibri" pitchFamily="34" charset="0"/>
            </a:endParaRPr>
          </a:p>
          <a:p>
            <a:pPr marL="457200" indent="-457200">
              <a:buAutoNum type="arabicParenBoth"/>
            </a:pPr>
            <a:r>
              <a:rPr lang="en-US" sz="2400" b="1" dirty="0" smtClean="0">
                <a:solidFill>
                  <a:srgbClr val="CC3300"/>
                </a:solidFill>
                <a:latin typeface="Calibri" pitchFamily="34" charset="0"/>
              </a:rPr>
              <a:t>Islamic finance and “Islamic money”</a:t>
            </a:r>
          </a:p>
          <a:p>
            <a:pPr marL="457200" indent="-457200">
              <a:buAutoNum type="arabicParenBoth"/>
            </a:pPr>
            <a:r>
              <a:rPr lang="en-US" sz="2400" b="1" dirty="0" smtClean="0">
                <a:solidFill>
                  <a:srgbClr val="CC3300"/>
                </a:solidFill>
                <a:latin typeface="Calibri" pitchFamily="34" charset="0"/>
              </a:rPr>
              <a:t>the Islamic law of money</a:t>
            </a:r>
          </a:p>
          <a:p>
            <a:pPr marL="457200" indent="-457200">
              <a:buAutoNum type="arabicParenBoth"/>
            </a:pPr>
            <a:r>
              <a:rPr lang="en-US" sz="2400" b="1" dirty="0" smtClean="0">
                <a:solidFill>
                  <a:srgbClr val="CC3300"/>
                </a:solidFill>
                <a:latin typeface="Calibri" pitchFamily="34" charset="0"/>
              </a:rPr>
              <a:t>“Islamic money”: </a:t>
            </a:r>
            <a:r>
              <a:rPr lang="en-US" sz="2400" b="1" dirty="0" smtClean="0">
                <a:solidFill>
                  <a:srgbClr val="CC3300"/>
                </a:solidFill>
                <a:latin typeface="Calibri" pitchFamily="34" charset="0"/>
              </a:rPr>
              <a:t>an </a:t>
            </a:r>
            <a:r>
              <a:rPr lang="en-US" sz="2400" b="1" dirty="0" smtClean="0">
                <a:solidFill>
                  <a:srgbClr val="CC3300"/>
                </a:solidFill>
                <a:latin typeface="Calibri" pitchFamily="34" charset="0"/>
              </a:rPr>
              <a:t>alternative to Western </a:t>
            </a:r>
            <a:r>
              <a:rPr lang="en-US" sz="2400" b="1" dirty="0" smtClean="0">
                <a:solidFill>
                  <a:srgbClr val="CC3300"/>
                </a:solidFill>
                <a:latin typeface="Calibri" pitchFamily="34" charset="0"/>
              </a:rPr>
              <a:t>capitalism? </a:t>
            </a:r>
          </a:p>
        </p:txBody>
      </p:sp>
      <p:pic>
        <p:nvPicPr>
          <p:cNvPr id="188427" name="Picture 11" descr="pic_bottom"/>
          <p:cNvPicPr>
            <a:picLocks noChangeAspect="1" noChangeArrowheads="1"/>
          </p:cNvPicPr>
          <p:nvPr/>
        </p:nvPicPr>
        <p:blipFill>
          <a:blip r:embed="rId3" cstate="print"/>
          <a:srcRect/>
          <a:stretch>
            <a:fillRect/>
          </a:stretch>
        </p:blipFill>
        <p:spPr bwMode="auto">
          <a:xfrm>
            <a:off x="900113" y="5805488"/>
            <a:ext cx="7200900" cy="431800"/>
          </a:xfrm>
          <a:prstGeom prst="rect">
            <a:avLst/>
          </a:prstGeom>
          <a:noFill/>
        </p:spPr>
      </p:pic>
      <p:pic>
        <p:nvPicPr>
          <p:cNvPr id="188428" name="Picture 12"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539750" y="333375"/>
            <a:ext cx="8208963" cy="5903913"/>
          </a:xfrm>
        </p:spPr>
        <p:txBody>
          <a:bodyPr/>
          <a:lstStyle/>
          <a:p>
            <a:pPr marL="495300" indent="-495300" eaLnBrk="1" hangingPunct="1">
              <a:lnSpc>
                <a:spcPct val="80000"/>
              </a:lnSpc>
              <a:buFontTx/>
              <a:buNone/>
            </a:pPr>
            <a:endParaRPr lang="en-US" sz="1400" b="1" i="1" dirty="0" smtClean="0">
              <a:solidFill>
                <a:srgbClr val="FF3300"/>
              </a:solidFill>
              <a:latin typeface="Calibri" pitchFamily="34" charset="0"/>
            </a:endParaRPr>
          </a:p>
          <a:p>
            <a:pPr marL="495300" indent="-495300" eaLnBrk="1" hangingPunct="1">
              <a:lnSpc>
                <a:spcPct val="80000"/>
              </a:lnSpc>
              <a:buFontTx/>
              <a:buNone/>
            </a:pPr>
            <a:r>
              <a:rPr lang="en-US" sz="1600" b="1" i="1" dirty="0" smtClean="0">
                <a:solidFill>
                  <a:srgbClr val="FF0000"/>
                </a:solidFill>
                <a:latin typeface="Calibri" pitchFamily="34" charset="0"/>
              </a:rPr>
              <a:t>1. Retail banking </a:t>
            </a:r>
          </a:p>
          <a:p>
            <a:pPr marL="495300" indent="-495300" eaLnBrk="1" hangingPunct="1">
              <a:lnSpc>
                <a:spcPct val="80000"/>
              </a:lnSpc>
              <a:buFontTx/>
              <a:buNone/>
            </a:pPr>
            <a:r>
              <a:rPr lang="en-US" sz="1400" b="1" i="1" dirty="0" smtClean="0">
                <a:solidFill>
                  <a:srgbClr val="FF0000"/>
                </a:solidFill>
                <a:latin typeface="Calibri" pitchFamily="34" charset="0"/>
              </a:rPr>
              <a:t>-</a:t>
            </a:r>
            <a:r>
              <a:rPr lang="en-US" sz="1400" dirty="0" smtClean="0">
                <a:solidFill>
                  <a:srgbClr val="CC3300"/>
                </a:solidFill>
                <a:latin typeface="Calibri" pitchFamily="34" charset="0"/>
              </a:rPr>
              <a:t> </a:t>
            </a:r>
            <a:r>
              <a:rPr lang="en-US" sz="1400" dirty="0" smtClean="0">
                <a:latin typeface="Calibri" pitchFamily="34" charset="0"/>
              </a:rPr>
              <a:t>introducing </a:t>
            </a:r>
            <a:r>
              <a:rPr lang="en-US" sz="1400" i="1" dirty="0" err="1" smtClean="0">
                <a:latin typeface="Calibri" pitchFamily="34" charset="0"/>
              </a:rPr>
              <a:t>shari‘ah</a:t>
            </a:r>
            <a:r>
              <a:rPr lang="en-US" sz="1400" dirty="0" smtClean="0">
                <a:latin typeface="Calibri" pitchFamily="34" charset="0"/>
              </a:rPr>
              <a:t> compliant current accounts is a factor of </a:t>
            </a:r>
            <a:r>
              <a:rPr lang="en-US" sz="1400" b="1" dirty="0" smtClean="0">
                <a:latin typeface="Calibri" pitchFamily="34" charset="0"/>
              </a:rPr>
              <a:t>financial inclusion </a:t>
            </a:r>
            <a:r>
              <a:rPr lang="en-US" sz="1400" dirty="0" smtClean="0">
                <a:latin typeface="Calibri" pitchFamily="34" charset="0"/>
              </a:rPr>
              <a:t>to draw people into the financial system, as well as to </a:t>
            </a:r>
            <a:r>
              <a:rPr lang="en-US" sz="1400" b="1" dirty="0" smtClean="0">
                <a:latin typeface="Calibri" pitchFamily="34" charset="0"/>
              </a:rPr>
              <a:t>mobilize funds </a:t>
            </a:r>
            <a:r>
              <a:rPr lang="en-US" sz="1400" dirty="0" smtClean="0">
                <a:latin typeface="Calibri" pitchFamily="34" charset="0"/>
              </a:rPr>
              <a:t>for economic development</a:t>
            </a:r>
          </a:p>
          <a:p>
            <a:pPr marL="495300" indent="-495300" eaLnBrk="1" hangingPunct="1">
              <a:lnSpc>
                <a:spcPct val="80000"/>
              </a:lnSpc>
            </a:pPr>
            <a:endParaRPr lang="en-US" sz="1400" dirty="0" smtClean="0">
              <a:latin typeface="Calibri" pitchFamily="34" charset="0"/>
            </a:endParaRPr>
          </a:p>
          <a:p>
            <a:pPr marL="495300" indent="-495300" eaLnBrk="1" hangingPunct="1">
              <a:lnSpc>
                <a:spcPct val="80000"/>
              </a:lnSpc>
              <a:buFontTx/>
              <a:buNone/>
            </a:pPr>
            <a:r>
              <a:rPr lang="en-US" sz="1600" b="1" i="1" dirty="0" smtClean="0">
                <a:solidFill>
                  <a:srgbClr val="FF0000"/>
                </a:solidFill>
                <a:latin typeface="Calibri" pitchFamily="34" charset="0"/>
              </a:rPr>
              <a:t>2.</a:t>
            </a:r>
            <a:r>
              <a:rPr lang="en-US" sz="1600" dirty="0" smtClean="0">
                <a:solidFill>
                  <a:srgbClr val="FF0000"/>
                </a:solidFill>
                <a:latin typeface="Calibri" pitchFamily="34" charset="0"/>
              </a:rPr>
              <a:t> </a:t>
            </a:r>
            <a:r>
              <a:rPr lang="en-US" sz="1600" b="1" i="1" dirty="0" smtClean="0">
                <a:solidFill>
                  <a:srgbClr val="FF0000"/>
                </a:solidFill>
                <a:latin typeface="Calibri" pitchFamily="34" charset="0"/>
              </a:rPr>
              <a:t>Microfinance and SMEs </a:t>
            </a:r>
          </a:p>
          <a:p>
            <a:pPr marL="495300" indent="-495300" eaLnBrk="1" hangingPunct="1">
              <a:lnSpc>
                <a:spcPct val="80000"/>
              </a:lnSpc>
              <a:buFontTx/>
              <a:buNone/>
            </a:pPr>
            <a:r>
              <a:rPr lang="en-US" sz="1400" b="1" i="1" dirty="0" smtClean="0">
                <a:solidFill>
                  <a:srgbClr val="FF0000"/>
                </a:solidFill>
                <a:latin typeface="Calibri" pitchFamily="34" charset="0"/>
              </a:rPr>
              <a:t>-</a:t>
            </a:r>
            <a:r>
              <a:rPr lang="en-US" sz="1400" dirty="0" smtClean="0">
                <a:solidFill>
                  <a:srgbClr val="CC3300"/>
                </a:solidFill>
                <a:latin typeface="Calibri" pitchFamily="34" charset="0"/>
              </a:rPr>
              <a:t> </a:t>
            </a:r>
            <a:r>
              <a:rPr lang="en-US" sz="1400" dirty="0" smtClean="0">
                <a:latin typeface="Calibri" pitchFamily="34" charset="0"/>
              </a:rPr>
              <a:t>being the majority of the population in the Muslim countries with limited disposable income, special attention should be given to a sector able to meet the demand of </a:t>
            </a:r>
            <a:r>
              <a:rPr lang="en-US" sz="1400" b="1" dirty="0" smtClean="0">
                <a:latin typeface="Calibri" pitchFamily="34" charset="0"/>
              </a:rPr>
              <a:t>low-income Muslim clients </a:t>
            </a:r>
            <a:r>
              <a:rPr lang="en-US" sz="1400" dirty="0" smtClean="0">
                <a:latin typeface="Calibri" pitchFamily="34" charset="0"/>
              </a:rPr>
              <a:t>asking for products consistent with Islamic financial principles, both for </a:t>
            </a:r>
            <a:r>
              <a:rPr lang="en-US" sz="1400" b="1" dirty="0" smtClean="0">
                <a:latin typeface="Calibri" pitchFamily="34" charset="0"/>
              </a:rPr>
              <a:t>consumption</a:t>
            </a:r>
            <a:r>
              <a:rPr lang="en-US" sz="1400" dirty="0" smtClean="0">
                <a:latin typeface="Calibri" pitchFamily="34" charset="0"/>
              </a:rPr>
              <a:t> and </a:t>
            </a:r>
            <a:r>
              <a:rPr lang="en-US" sz="1400" b="1" dirty="0" smtClean="0">
                <a:latin typeface="Calibri" pitchFamily="34" charset="0"/>
              </a:rPr>
              <a:t>production</a:t>
            </a:r>
          </a:p>
          <a:p>
            <a:pPr marL="495300" indent="-495300" eaLnBrk="1" hangingPunct="1">
              <a:lnSpc>
                <a:spcPct val="80000"/>
              </a:lnSpc>
              <a:buFontTx/>
              <a:buNone/>
            </a:pPr>
            <a:endParaRPr lang="en-US" sz="1400" dirty="0" smtClean="0">
              <a:latin typeface="Calibri" pitchFamily="34" charset="0"/>
            </a:endParaRPr>
          </a:p>
          <a:p>
            <a:pPr marL="495300" indent="-495300" eaLnBrk="1" hangingPunct="1">
              <a:lnSpc>
                <a:spcPct val="80000"/>
              </a:lnSpc>
              <a:buFontTx/>
              <a:buNone/>
            </a:pPr>
            <a:r>
              <a:rPr lang="en-US" sz="1600" b="1" i="1" dirty="0" smtClean="0">
                <a:solidFill>
                  <a:srgbClr val="FF0000"/>
                </a:solidFill>
                <a:latin typeface="Calibri" pitchFamily="34" charset="0"/>
              </a:rPr>
              <a:t>3. Islamic project finance </a:t>
            </a:r>
          </a:p>
          <a:p>
            <a:pPr marL="495300" indent="-495300" eaLnBrk="1" hangingPunct="1">
              <a:lnSpc>
                <a:spcPct val="80000"/>
              </a:lnSpc>
              <a:buFontTx/>
              <a:buNone/>
            </a:pPr>
            <a:r>
              <a:rPr lang="en-US" sz="1400" b="1" i="1" dirty="0" smtClean="0">
                <a:solidFill>
                  <a:srgbClr val="FF0000"/>
                </a:solidFill>
                <a:latin typeface="Calibri" pitchFamily="34" charset="0"/>
              </a:rPr>
              <a:t>-</a:t>
            </a:r>
            <a:r>
              <a:rPr lang="en-US" sz="1400" dirty="0" smtClean="0">
                <a:solidFill>
                  <a:srgbClr val="CC3300"/>
                </a:solidFill>
                <a:latin typeface="Calibri" pitchFamily="34" charset="0"/>
              </a:rPr>
              <a:t> </a:t>
            </a:r>
            <a:r>
              <a:rPr lang="en-US" sz="1400" dirty="0" smtClean="0">
                <a:latin typeface="Calibri" pitchFamily="34" charset="0"/>
              </a:rPr>
              <a:t>role of the IDB; the choice of Islamic infrastructural funds, instead of conventional, is rather favored by the nature of the </a:t>
            </a:r>
            <a:r>
              <a:rPr lang="en-US" sz="1400" b="1" dirty="0" smtClean="0">
                <a:latin typeface="Calibri" pitchFamily="34" charset="0"/>
              </a:rPr>
              <a:t>government</a:t>
            </a:r>
            <a:r>
              <a:rPr lang="en-US" sz="1400" dirty="0" smtClean="0">
                <a:latin typeface="Calibri" pitchFamily="34" charset="0"/>
              </a:rPr>
              <a:t> in power; moreover, the GCC sponsors are not likely to show any objection to the Islamic option (</a:t>
            </a:r>
            <a:r>
              <a:rPr lang="en-US" sz="1400" b="1" dirty="0" smtClean="0">
                <a:latin typeface="Calibri" pitchFamily="34" charset="0"/>
              </a:rPr>
              <a:t>political economy</a:t>
            </a:r>
            <a:r>
              <a:rPr lang="en-US" sz="1400" dirty="0" smtClean="0">
                <a:latin typeface="Calibri" pitchFamily="34" charset="0"/>
              </a:rPr>
              <a:t>)</a:t>
            </a:r>
          </a:p>
          <a:p>
            <a:pPr marL="495300" indent="-495300" eaLnBrk="1" hangingPunct="1">
              <a:lnSpc>
                <a:spcPct val="80000"/>
              </a:lnSpc>
              <a:buFontTx/>
              <a:buNone/>
            </a:pPr>
            <a:endParaRPr lang="en-US" sz="1400" dirty="0" smtClean="0">
              <a:solidFill>
                <a:srgbClr val="CC3300"/>
              </a:solidFill>
              <a:latin typeface="Calibri" pitchFamily="34" charset="0"/>
            </a:endParaRPr>
          </a:p>
          <a:p>
            <a:pPr marL="495300" indent="-495300" eaLnBrk="1" hangingPunct="1">
              <a:lnSpc>
                <a:spcPct val="80000"/>
              </a:lnSpc>
              <a:buFontTx/>
              <a:buNone/>
            </a:pPr>
            <a:r>
              <a:rPr lang="en-US" sz="1600" b="1" i="1" dirty="0" smtClean="0">
                <a:solidFill>
                  <a:srgbClr val="FF0000"/>
                </a:solidFill>
                <a:latin typeface="Calibri" pitchFamily="34" charset="0"/>
              </a:rPr>
              <a:t>4. </a:t>
            </a:r>
            <a:r>
              <a:rPr lang="en-US" sz="1600" b="1" i="1" dirty="0" err="1" smtClean="0">
                <a:solidFill>
                  <a:srgbClr val="FF0000"/>
                </a:solidFill>
                <a:latin typeface="Calibri" pitchFamily="34" charset="0"/>
              </a:rPr>
              <a:t>Shari’ah</a:t>
            </a:r>
            <a:r>
              <a:rPr lang="en-US" sz="1600" b="1" i="1" dirty="0" smtClean="0">
                <a:solidFill>
                  <a:srgbClr val="FF0000"/>
                </a:solidFill>
                <a:latin typeface="Calibri" pitchFamily="34" charset="0"/>
              </a:rPr>
              <a:t>-compliant </a:t>
            </a:r>
            <a:r>
              <a:rPr lang="en-US" sz="1600" b="1" i="1" dirty="0" err="1" smtClean="0">
                <a:solidFill>
                  <a:srgbClr val="FF0000"/>
                </a:solidFill>
                <a:latin typeface="Calibri" pitchFamily="34" charset="0"/>
              </a:rPr>
              <a:t>crowdfunding</a:t>
            </a:r>
            <a:r>
              <a:rPr lang="en-US" sz="1600" b="1" i="1" dirty="0" smtClean="0">
                <a:solidFill>
                  <a:srgbClr val="FF0000"/>
                </a:solidFill>
                <a:latin typeface="Calibri" pitchFamily="34" charset="0"/>
              </a:rPr>
              <a:t> </a:t>
            </a:r>
          </a:p>
          <a:p>
            <a:pPr marL="495300" indent="-495300" eaLnBrk="1" hangingPunct="1">
              <a:lnSpc>
                <a:spcPct val="80000"/>
              </a:lnSpc>
              <a:buFontTx/>
              <a:buNone/>
            </a:pPr>
            <a:r>
              <a:rPr lang="en-US" sz="1400" b="1" i="1" dirty="0" smtClean="0">
                <a:solidFill>
                  <a:srgbClr val="FF0000"/>
                </a:solidFill>
                <a:latin typeface="Calibri" pitchFamily="34" charset="0"/>
              </a:rPr>
              <a:t>-</a:t>
            </a:r>
            <a:r>
              <a:rPr lang="en-US" sz="1400" b="1" i="1" dirty="0" smtClean="0">
                <a:solidFill>
                  <a:srgbClr val="CC3300"/>
                </a:solidFill>
                <a:latin typeface="Calibri" pitchFamily="34" charset="0"/>
              </a:rPr>
              <a:t> </a:t>
            </a:r>
            <a:r>
              <a:rPr lang="en-US" sz="1400" b="1" dirty="0" smtClean="0">
                <a:latin typeface="Calibri" pitchFamily="34" charset="0"/>
              </a:rPr>
              <a:t>crowd-funding complements the principles of Islamic finance</a:t>
            </a:r>
            <a:r>
              <a:rPr lang="en-US" sz="1400" dirty="0" smtClean="0">
                <a:latin typeface="Calibri" pitchFamily="34" charset="0"/>
              </a:rPr>
              <a:t>, building strong relationships among people, promoting the socially responsible distribution of wealth, and encouraging risk sharing in economic transactions to reduce the risk of all the parties </a:t>
            </a:r>
            <a:endParaRPr lang="en-US" sz="1400" b="1" i="1" dirty="0" smtClean="0">
              <a:solidFill>
                <a:srgbClr val="CC3300"/>
              </a:solidFill>
              <a:latin typeface="Calibri" pitchFamily="34" charset="0"/>
            </a:endParaRPr>
          </a:p>
          <a:p>
            <a:pPr marL="495300" indent="-495300" eaLnBrk="1" hangingPunct="1">
              <a:lnSpc>
                <a:spcPct val="80000"/>
              </a:lnSpc>
              <a:buFontTx/>
              <a:buNone/>
            </a:pPr>
            <a:endParaRPr lang="en-US" sz="1600" b="1" i="1" dirty="0" smtClean="0">
              <a:solidFill>
                <a:srgbClr val="CC3300"/>
              </a:solidFill>
              <a:latin typeface="Calibri" pitchFamily="34" charset="0"/>
            </a:endParaRPr>
          </a:p>
          <a:p>
            <a:pPr marL="495300" indent="-495300" eaLnBrk="1" hangingPunct="1">
              <a:lnSpc>
                <a:spcPct val="80000"/>
              </a:lnSpc>
              <a:buFontTx/>
              <a:buNone/>
            </a:pPr>
            <a:r>
              <a:rPr lang="en-US" sz="1600" b="1" i="1" dirty="0" smtClean="0">
                <a:solidFill>
                  <a:srgbClr val="FF0000"/>
                </a:solidFill>
                <a:latin typeface="Calibri" pitchFamily="34" charset="0"/>
              </a:rPr>
              <a:t>5. Global </a:t>
            </a:r>
            <a:r>
              <a:rPr lang="en-US" sz="1600" b="1" i="1" dirty="0" err="1" smtClean="0">
                <a:solidFill>
                  <a:srgbClr val="FF0000"/>
                </a:solidFill>
                <a:latin typeface="Calibri" pitchFamily="34" charset="0"/>
              </a:rPr>
              <a:t>sukuk</a:t>
            </a:r>
            <a:r>
              <a:rPr lang="en-US" sz="1600" b="1" i="1" dirty="0" smtClean="0">
                <a:solidFill>
                  <a:srgbClr val="FF0000"/>
                </a:solidFill>
                <a:latin typeface="Calibri" pitchFamily="34" charset="0"/>
              </a:rPr>
              <a:t> market and </a:t>
            </a:r>
            <a:r>
              <a:rPr lang="en-US" sz="1600" b="1" i="1" dirty="0" err="1" smtClean="0">
                <a:solidFill>
                  <a:srgbClr val="FF0000"/>
                </a:solidFill>
                <a:latin typeface="Calibri" pitchFamily="34" charset="0"/>
              </a:rPr>
              <a:t>waqf</a:t>
            </a:r>
            <a:r>
              <a:rPr lang="en-US" sz="1600" b="1" i="1" dirty="0" smtClean="0">
                <a:solidFill>
                  <a:srgbClr val="FF0000"/>
                </a:solidFill>
                <a:latin typeface="Calibri" pitchFamily="34" charset="0"/>
              </a:rPr>
              <a:t> institutions </a:t>
            </a:r>
          </a:p>
          <a:p>
            <a:pPr marL="495300" indent="-495300" eaLnBrk="1" hangingPunct="1">
              <a:lnSpc>
                <a:spcPct val="80000"/>
              </a:lnSpc>
              <a:buFontTx/>
              <a:buNone/>
            </a:pPr>
            <a:r>
              <a:rPr lang="en-US" sz="1400" b="1" i="1" dirty="0" smtClean="0">
                <a:solidFill>
                  <a:srgbClr val="FF0000"/>
                </a:solidFill>
                <a:latin typeface="Calibri" pitchFamily="34" charset="0"/>
              </a:rPr>
              <a:t>-</a:t>
            </a:r>
            <a:r>
              <a:rPr lang="en-US" sz="1400" dirty="0" smtClean="0">
                <a:solidFill>
                  <a:srgbClr val="CC3300"/>
                </a:solidFill>
                <a:latin typeface="Calibri" pitchFamily="34" charset="0"/>
              </a:rPr>
              <a:t> </a:t>
            </a:r>
            <a:r>
              <a:rPr lang="en-US" sz="1400" b="1" i="1" dirty="0" err="1" smtClean="0">
                <a:latin typeface="Calibri" pitchFamily="34" charset="0"/>
              </a:rPr>
              <a:t>sukuk</a:t>
            </a:r>
            <a:r>
              <a:rPr lang="en-US" sz="1400" dirty="0" smtClean="0">
                <a:latin typeface="Calibri" pitchFamily="34" charset="0"/>
              </a:rPr>
              <a:t> are equity or equity-like securities representing a share in the ownership of an asset or an investment, in compliance with Islamic law.</a:t>
            </a:r>
          </a:p>
          <a:p>
            <a:pPr marL="495300" indent="-495300" eaLnBrk="1" hangingPunct="1">
              <a:lnSpc>
                <a:spcPct val="80000"/>
              </a:lnSpc>
              <a:buFontTx/>
              <a:buNone/>
            </a:pPr>
            <a:r>
              <a:rPr lang="en-US" sz="1400" dirty="0" smtClean="0">
                <a:latin typeface="Calibri" pitchFamily="34" charset="0"/>
              </a:rPr>
              <a:t>The current re-discovery of the institute of </a:t>
            </a:r>
            <a:r>
              <a:rPr lang="en-US" sz="1400" b="1" i="1" dirty="0" err="1" smtClean="0">
                <a:latin typeface="Calibri" pitchFamily="34" charset="0"/>
              </a:rPr>
              <a:t>waqf</a:t>
            </a:r>
            <a:r>
              <a:rPr lang="en-US" sz="1400" dirty="0" smtClean="0">
                <a:latin typeface="Calibri" pitchFamily="34" charset="0"/>
              </a:rPr>
              <a:t> (originally, “charitable endowment”) in the Islamic financial industry could promote financial inclusion by channeling global investments towards local development projects, directing </a:t>
            </a:r>
            <a:r>
              <a:rPr lang="en-US" sz="1400" i="1" dirty="0" err="1" smtClean="0">
                <a:latin typeface="Calibri" pitchFamily="34" charset="0"/>
              </a:rPr>
              <a:t>sukuk</a:t>
            </a:r>
            <a:r>
              <a:rPr lang="en-US" sz="1400" dirty="0" smtClean="0">
                <a:latin typeface="Calibri" pitchFamily="34" charset="0"/>
              </a:rPr>
              <a:t> funds into philanthropic aims and a fairer distribution of wealth in the market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55650" y="1411288"/>
            <a:ext cx="7632700" cy="2809800"/>
          </a:xfrm>
          <a:prstGeom prst="rect">
            <a:avLst/>
          </a:prstGeom>
          <a:noFill/>
          <a:ln w="25400">
            <a:noFill/>
            <a:miter lim="800000"/>
            <a:headEnd/>
            <a:tailEnd/>
          </a:ln>
        </p:spPr>
        <p:txBody>
          <a:bodyPr anchor="ctr"/>
          <a:lstStyle/>
          <a:p>
            <a:pPr algn="ctr"/>
            <a:r>
              <a:rPr lang="en-US" sz="2400" b="1" dirty="0" smtClean="0">
                <a:solidFill>
                  <a:srgbClr val="009900"/>
                </a:solidFill>
                <a:latin typeface="Calibri" pitchFamily="34" charset="0"/>
              </a:rPr>
              <a:t>  </a:t>
            </a:r>
            <a:r>
              <a:rPr lang="en-US" sz="2400" b="1" dirty="0" smtClean="0">
                <a:solidFill>
                  <a:srgbClr val="FF0000"/>
                </a:solidFill>
                <a:latin typeface="Calibri" pitchFamily="34" charset="0"/>
              </a:rPr>
              <a:t>Thank you for your attention</a:t>
            </a:r>
          </a:p>
          <a:p>
            <a:pPr algn="ctr"/>
            <a:endParaRPr lang="en-US" sz="2400" b="1" dirty="0">
              <a:solidFill>
                <a:srgbClr val="FF0000"/>
              </a:solidFill>
              <a:latin typeface="Calibri" pitchFamily="34" charset="0"/>
            </a:endParaRPr>
          </a:p>
          <a:p>
            <a:pPr algn="ctr"/>
            <a:r>
              <a:rPr lang="en-US" sz="2400" b="1" dirty="0" smtClean="0">
                <a:solidFill>
                  <a:srgbClr val="FF0000"/>
                </a:solidFill>
                <a:latin typeface="Calibri" pitchFamily="34" charset="0"/>
              </a:rPr>
              <a:t>Q &amp; A</a:t>
            </a:r>
          </a:p>
          <a:p>
            <a:pPr algn="ctr"/>
            <a:endParaRPr lang="en-US" sz="2400" b="1" dirty="0">
              <a:solidFill>
                <a:srgbClr val="FF0000"/>
              </a:solidFill>
              <a:latin typeface="Calibri" pitchFamily="34" charset="0"/>
            </a:endParaRPr>
          </a:p>
          <a:p>
            <a:pPr algn="ctr"/>
            <a:endParaRPr lang="en-US" sz="2400" b="1" dirty="0" smtClean="0">
              <a:solidFill>
                <a:srgbClr val="FF0000"/>
              </a:solidFill>
              <a:latin typeface="Calibri" pitchFamily="34" charset="0"/>
            </a:endParaRPr>
          </a:p>
          <a:p>
            <a:pPr algn="ctr"/>
            <a:r>
              <a:rPr lang="en-US" sz="2000" b="1" dirty="0" smtClean="0">
                <a:solidFill>
                  <a:srgbClr val="C00000"/>
                </a:solidFill>
                <a:latin typeface="Calibri" pitchFamily="34" charset="0"/>
              </a:rPr>
              <a:t>valentino.cattelan@libero.it</a:t>
            </a:r>
          </a:p>
          <a:p>
            <a:pPr algn="ctr"/>
            <a:r>
              <a:rPr lang="en-US" sz="2000" dirty="0" smtClean="0">
                <a:solidFill>
                  <a:srgbClr val="C00000"/>
                </a:solidFill>
                <a:latin typeface="Calibri" pitchFamily="34" charset="0"/>
              </a:rPr>
              <a:t>(or look at LinkedIn.com / Academia.edu…)</a:t>
            </a:r>
            <a:r>
              <a:rPr lang="en-US" sz="2000" b="1" dirty="0">
                <a:solidFill>
                  <a:srgbClr val="FF0000"/>
                </a:solidFill>
                <a:latin typeface="Calibri" pitchFamily="34" charset="0"/>
              </a:rPr>
              <a:t/>
            </a:r>
            <a:br>
              <a:rPr lang="en-US" sz="2000" b="1" dirty="0">
                <a:solidFill>
                  <a:srgbClr val="FF0000"/>
                </a:solidFill>
                <a:latin typeface="Calibri" pitchFamily="34" charset="0"/>
              </a:rPr>
            </a:br>
            <a:endParaRPr lang="en-US" sz="2000" b="1" u="sng" dirty="0">
              <a:solidFill>
                <a:srgbClr val="FF0000"/>
              </a:solidFill>
              <a:latin typeface="Calibri" pitchFamily="34" charset="0"/>
            </a:endParaRPr>
          </a:p>
        </p:txBody>
      </p:sp>
      <p:pic>
        <p:nvPicPr>
          <p:cNvPr id="7171" name="Picture 3" descr="pic_bottom"/>
          <p:cNvPicPr>
            <a:picLocks noChangeAspect="1" noChangeArrowheads="1"/>
          </p:cNvPicPr>
          <p:nvPr/>
        </p:nvPicPr>
        <p:blipFill>
          <a:blip r:embed="rId3" cstate="print"/>
          <a:srcRect/>
          <a:stretch>
            <a:fillRect/>
          </a:stretch>
        </p:blipFill>
        <p:spPr bwMode="auto">
          <a:xfrm>
            <a:off x="900113" y="5805488"/>
            <a:ext cx="7200900" cy="431800"/>
          </a:xfrm>
          <a:prstGeom prst="rect">
            <a:avLst/>
          </a:prstGeom>
          <a:noFill/>
          <a:ln w="9525">
            <a:noFill/>
            <a:miter lim="800000"/>
            <a:headEnd/>
            <a:tailEnd/>
          </a:ln>
        </p:spPr>
      </p:pic>
      <p:pic>
        <p:nvPicPr>
          <p:cNvPr id="7172" name="Picture 4" descr="pic_bottom"/>
          <p:cNvPicPr>
            <a:picLocks noChangeAspect="1" noChangeArrowheads="1"/>
          </p:cNvPicPr>
          <p:nvPr/>
        </p:nvPicPr>
        <p:blipFill>
          <a:blip r:embed="rId3" cstate="print"/>
          <a:srcRect/>
          <a:stretch>
            <a:fillRect/>
          </a:stretch>
        </p:blipFill>
        <p:spPr bwMode="auto">
          <a:xfrm>
            <a:off x="539750" y="5805488"/>
            <a:ext cx="7777163" cy="43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99"/>
            </a:gs>
            <a:gs pos="100000">
              <a:srgbClr val="FFFFCC"/>
            </a:gs>
          </a:gsLst>
          <a:lin ang="5400000" scaled="1"/>
        </a:gradFill>
        <a:effectLst/>
      </p:bgPr>
    </p:bg>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3130550" y="1411734"/>
            <a:ext cx="5473700" cy="1873250"/>
          </a:xfrm>
          <a:prstGeom prst="rect">
            <a:avLst/>
          </a:prstGeom>
          <a:noFill/>
          <a:ln w="25400">
            <a:noFill/>
            <a:miter lim="800000"/>
            <a:headEnd/>
            <a:tailEnd/>
          </a:ln>
          <a:effectLst/>
        </p:spPr>
        <p:txBody>
          <a:bodyPr anchor="ctr"/>
          <a:lstStyle/>
          <a:p>
            <a:r>
              <a:rPr lang="en-US" sz="2800" b="1" dirty="0" smtClean="0">
                <a:solidFill>
                  <a:srgbClr val="FF0000"/>
                </a:solidFill>
                <a:latin typeface="Calibri" pitchFamily="34" charset="0"/>
              </a:rPr>
              <a:t>Part I</a:t>
            </a:r>
            <a:endParaRPr lang="en-US" sz="2800" b="1" dirty="0">
              <a:solidFill>
                <a:srgbClr val="FF0000"/>
              </a:solidFill>
              <a:latin typeface="Calibri" pitchFamily="34" charset="0"/>
            </a:endParaRPr>
          </a:p>
          <a:p>
            <a:r>
              <a:rPr lang="en-US" sz="2800" b="1" dirty="0" smtClean="0">
                <a:solidFill>
                  <a:srgbClr val="CC3300"/>
                </a:solidFill>
                <a:latin typeface="Calibri" pitchFamily="34" charset="0"/>
              </a:rPr>
              <a:t>Islam finance</a:t>
            </a:r>
          </a:p>
          <a:p>
            <a:r>
              <a:rPr lang="en-US" sz="2800" b="1" dirty="0" smtClean="0">
                <a:solidFill>
                  <a:srgbClr val="CC3300"/>
                </a:solidFill>
                <a:latin typeface="Calibri" pitchFamily="34" charset="0"/>
              </a:rPr>
              <a:t>and “Islamic money”</a:t>
            </a:r>
          </a:p>
        </p:txBody>
      </p:sp>
      <p:pic>
        <p:nvPicPr>
          <p:cNvPr id="2064" name="Picture 16" descr="moroccan door"/>
          <p:cNvPicPr>
            <a:picLocks noChangeAspect="1" noChangeArrowheads="1"/>
          </p:cNvPicPr>
          <p:nvPr/>
        </p:nvPicPr>
        <p:blipFill>
          <a:blip r:embed="rId3" cstate="print"/>
          <a:srcRect/>
          <a:stretch>
            <a:fillRect/>
          </a:stretch>
        </p:blipFill>
        <p:spPr bwMode="auto">
          <a:xfrm>
            <a:off x="827088" y="981075"/>
            <a:ext cx="1873250" cy="482441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467544" y="404813"/>
            <a:ext cx="8064896" cy="5040312"/>
          </a:xfrm>
        </p:spPr>
        <p:txBody>
          <a:bodyPr/>
          <a:lstStyle/>
          <a:p>
            <a:pPr algn="l"/>
            <a:r>
              <a:rPr lang="en-US" sz="1600" b="1" dirty="0" smtClean="0">
                <a:solidFill>
                  <a:srgbClr val="800000"/>
                </a:solidFill>
                <a:latin typeface="Calibri" pitchFamily="34" charset="0"/>
                <a:cs typeface="Calibri" pitchFamily="34" charset="0"/>
              </a:rPr>
              <a:t>The standard definition</a:t>
            </a:r>
            <a:r>
              <a:rPr lang="en-US" sz="1600" dirty="0" smtClean="0">
                <a:solidFill>
                  <a:srgbClr val="800000"/>
                </a:solidFill>
                <a:latin typeface="Calibri" pitchFamily="34" charset="0"/>
                <a:cs typeface="Calibri" pitchFamily="34" charset="0"/>
              </a:rPr>
              <a:t> </a:t>
            </a:r>
            <a:r>
              <a:rPr lang="en-US" sz="1600" b="1" dirty="0" smtClean="0">
                <a:solidFill>
                  <a:srgbClr val="800000"/>
                </a:solidFill>
                <a:latin typeface="Calibri" pitchFamily="34" charset="0"/>
                <a:cs typeface="Calibri" pitchFamily="34" charset="0"/>
              </a:rPr>
              <a:t>of Islamic finance…</a:t>
            </a:r>
            <a:r>
              <a:rPr lang="en-US" sz="1800" dirty="0" smtClean="0">
                <a:solidFill>
                  <a:srgbClr val="800000"/>
                </a:solidFill>
                <a:latin typeface="Calibri" pitchFamily="34" charset="0"/>
                <a:cs typeface="Calibri" pitchFamily="34" charset="0"/>
              </a:rPr>
              <a:t/>
            </a:r>
            <a:br>
              <a:rPr lang="en-US" sz="1800" dirty="0" smtClean="0">
                <a:solidFill>
                  <a:srgbClr val="800000"/>
                </a:solidFill>
                <a:latin typeface="Calibri" pitchFamily="34" charset="0"/>
                <a:cs typeface="Calibri" pitchFamily="34" charset="0"/>
              </a:rPr>
            </a:br>
            <a:r>
              <a:rPr lang="en-US" sz="1800" dirty="0" smtClean="0">
                <a:solidFill>
                  <a:srgbClr val="800000"/>
                </a:solidFill>
                <a:latin typeface="Calibri" pitchFamily="34" charset="0"/>
                <a:cs typeface="Calibri" pitchFamily="34" charset="0"/>
              </a:rPr>
              <a:t/>
            </a:r>
            <a:br>
              <a:rPr lang="en-US" sz="1800" dirty="0" smtClean="0">
                <a:solidFill>
                  <a:srgbClr val="800000"/>
                </a:solidFill>
                <a:latin typeface="Calibri" pitchFamily="34" charset="0"/>
                <a:cs typeface="Calibri" pitchFamily="34" charset="0"/>
              </a:rPr>
            </a:br>
            <a:r>
              <a:rPr lang="en-GB" sz="1600" dirty="0" smtClean="0">
                <a:solidFill>
                  <a:srgbClr val="800000"/>
                </a:solidFill>
                <a:latin typeface="Calibri" pitchFamily="34" charset="0"/>
                <a:cs typeface="Calibri" pitchFamily="34" charset="0"/>
              </a:rPr>
              <a:t>“Islamic finance denotes financial transactions in </a:t>
            </a:r>
            <a:r>
              <a:rPr lang="en-GB" sz="1600" b="1" i="1" dirty="0" smtClean="0">
                <a:solidFill>
                  <a:srgbClr val="800000"/>
                </a:solidFill>
                <a:latin typeface="Calibri" pitchFamily="34" charset="0"/>
                <a:cs typeface="Calibri" pitchFamily="34" charset="0"/>
              </a:rPr>
              <a:t>compliance</a:t>
            </a:r>
            <a:r>
              <a:rPr lang="en-GB" sz="1600" dirty="0" smtClean="0">
                <a:solidFill>
                  <a:srgbClr val="800000"/>
                </a:solidFill>
                <a:latin typeface="Calibri" pitchFamily="34" charset="0"/>
                <a:cs typeface="Calibri" pitchFamily="34" charset="0"/>
              </a:rPr>
              <a:t> with </a:t>
            </a:r>
            <a:r>
              <a:rPr lang="en-GB" sz="1600" b="1" i="1" dirty="0" smtClean="0">
                <a:solidFill>
                  <a:srgbClr val="800000"/>
                </a:solidFill>
                <a:latin typeface="Calibri" pitchFamily="34" charset="0"/>
                <a:cs typeface="Calibri" pitchFamily="34" charset="0"/>
              </a:rPr>
              <a:t>Islamic principles</a:t>
            </a:r>
            <a:r>
              <a:rPr lang="en-GB" sz="1600" dirty="0" smtClean="0">
                <a:solidFill>
                  <a:srgbClr val="800000"/>
                </a:solidFill>
                <a:latin typeface="Calibri" pitchFamily="34" charset="0"/>
                <a:cs typeface="Calibri" pitchFamily="34" charset="0"/>
              </a:rPr>
              <a:t>.</a:t>
            </a:r>
            <a:br>
              <a:rPr lang="en-GB" sz="1600" dirty="0" smtClean="0">
                <a:solidFill>
                  <a:srgbClr val="800000"/>
                </a:solidFill>
                <a:latin typeface="Calibri" pitchFamily="34" charset="0"/>
                <a:cs typeface="Calibri" pitchFamily="34" charset="0"/>
              </a:rPr>
            </a:br>
            <a:r>
              <a:rPr lang="en-GB" sz="1600" dirty="0" smtClean="0">
                <a:solidFill>
                  <a:srgbClr val="800000"/>
                </a:solidFill>
                <a:latin typeface="Calibri" pitchFamily="34" charset="0"/>
                <a:cs typeface="Calibri" pitchFamily="34" charset="0"/>
              </a:rPr>
              <a:t>It is a business practice guided by </a:t>
            </a:r>
            <a:r>
              <a:rPr lang="en-GB" sz="1600" b="1" i="1" dirty="0" smtClean="0">
                <a:solidFill>
                  <a:srgbClr val="800000"/>
                </a:solidFill>
                <a:latin typeface="Calibri" pitchFamily="34" charset="0"/>
                <a:cs typeface="Calibri" pitchFamily="34" charset="0"/>
              </a:rPr>
              <a:t>Islamic law </a:t>
            </a:r>
            <a:r>
              <a:rPr lang="en-GB" sz="1600" dirty="0" smtClean="0">
                <a:solidFill>
                  <a:srgbClr val="800000"/>
                </a:solidFill>
                <a:latin typeface="Calibri" pitchFamily="34" charset="0"/>
                <a:cs typeface="Calibri" pitchFamily="34" charset="0"/>
              </a:rPr>
              <a:t>that has evolved in the context of global financial markets and it the most important application of </a:t>
            </a:r>
            <a:r>
              <a:rPr lang="en-GB" sz="1600" i="1" dirty="0" smtClean="0">
                <a:solidFill>
                  <a:srgbClr val="800000"/>
                </a:solidFill>
                <a:latin typeface="Calibri" pitchFamily="34" charset="0"/>
                <a:cs typeface="Calibri" pitchFamily="34" charset="0"/>
              </a:rPr>
              <a:t>Islamic contract law </a:t>
            </a:r>
            <a:r>
              <a:rPr lang="en-GB" sz="1600" dirty="0" smtClean="0">
                <a:solidFill>
                  <a:srgbClr val="800000"/>
                </a:solidFill>
                <a:latin typeface="Calibri" pitchFamily="34" charset="0"/>
                <a:cs typeface="Calibri" pitchFamily="34" charset="0"/>
              </a:rPr>
              <a:t>today.</a:t>
            </a:r>
            <a:r>
              <a:rPr lang="en-GB" sz="1800" dirty="0" smtClean="0">
                <a:solidFill>
                  <a:srgbClr val="800000"/>
                </a:solidFill>
                <a:latin typeface="Calibri" pitchFamily="34" charset="0"/>
                <a:cs typeface="Calibri" pitchFamily="34" charset="0"/>
              </a:rPr>
              <a:t/>
            </a:r>
            <a:br>
              <a:rPr lang="en-GB" sz="1800" dirty="0" smtClean="0">
                <a:solidFill>
                  <a:srgbClr val="800000"/>
                </a:solidFill>
                <a:latin typeface="Calibri" pitchFamily="34" charset="0"/>
                <a:cs typeface="Calibri" pitchFamily="34" charset="0"/>
              </a:rPr>
            </a:br>
            <a:r>
              <a:rPr lang="en-GB" sz="1600" dirty="0" smtClean="0">
                <a:solidFill>
                  <a:srgbClr val="800000"/>
                </a:solidFill>
                <a:latin typeface="Calibri" pitchFamily="34" charset="0"/>
                <a:cs typeface="Calibri" pitchFamily="34" charset="0"/>
              </a:rPr>
              <a:t>Moreover, it is the key area where the propositions of </a:t>
            </a:r>
            <a:r>
              <a:rPr lang="en-GB" sz="1600" b="1" i="1" dirty="0" smtClean="0">
                <a:solidFill>
                  <a:srgbClr val="800000"/>
                </a:solidFill>
                <a:latin typeface="Calibri" pitchFamily="34" charset="0"/>
                <a:cs typeface="Calibri" pitchFamily="34" charset="0"/>
              </a:rPr>
              <a:t>Islamic economics</a:t>
            </a:r>
            <a:r>
              <a:rPr lang="en-GB" sz="1600" dirty="0" smtClean="0">
                <a:solidFill>
                  <a:srgbClr val="800000"/>
                </a:solidFill>
                <a:latin typeface="Calibri" pitchFamily="34" charset="0"/>
                <a:cs typeface="Calibri" pitchFamily="34" charset="0"/>
              </a:rPr>
              <a:t>, in particular the ban of interest, are put into practice. In 2011, an aggregate of USD 1.3 trillion [today 2.0/3.0 trillion] were reported to be under management in accordance with </a:t>
            </a:r>
            <a:r>
              <a:rPr lang="en-GB" sz="1600" i="1" dirty="0" smtClean="0">
                <a:solidFill>
                  <a:srgbClr val="800000"/>
                </a:solidFill>
                <a:latin typeface="Calibri" pitchFamily="34" charset="0"/>
                <a:cs typeface="Calibri" pitchFamily="34" charset="0"/>
              </a:rPr>
              <a:t>Islamic principles</a:t>
            </a:r>
            <a:r>
              <a:rPr lang="en-GB" sz="1600" dirty="0" smtClean="0">
                <a:solidFill>
                  <a:srgbClr val="800000"/>
                </a:solidFill>
                <a:latin typeface="Calibri" pitchFamily="34" charset="0"/>
                <a:cs typeface="Calibri" pitchFamily="34" charset="0"/>
              </a:rPr>
              <a:t>, with an expected annual growth rate of 17% (Ernst &amp; Young)”.</a:t>
            </a:r>
            <a:br>
              <a:rPr lang="en-GB" sz="1600" dirty="0" smtClean="0">
                <a:solidFill>
                  <a:srgbClr val="800000"/>
                </a:solidFill>
                <a:latin typeface="Calibri" pitchFamily="34" charset="0"/>
                <a:cs typeface="Calibri" pitchFamily="34" charset="0"/>
              </a:rPr>
            </a:br>
            <a:r>
              <a:rPr lang="en-GB" sz="1600" dirty="0" smtClean="0">
                <a:solidFill>
                  <a:srgbClr val="800000"/>
                </a:solidFill>
                <a:latin typeface="Calibri" pitchFamily="34" charset="0"/>
                <a:cs typeface="Calibri" pitchFamily="34" charset="0"/>
              </a:rPr>
              <a:t>			</a:t>
            </a:r>
            <a:br>
              <a:rPr lang="en-GB" sz="1600" dirty="0" smtClean="0">
                <a:solidFill>
                  <a:srgbClr val="800000"/>
                </a:solidFill>
                <a:latin typeface="Calibri" pitchFamily="34" charset="0"/>
                <a:cs typeface="Calibri" pitchFamily="34" charset="0"/>
              </a:rPr>
            </a:br>
            <a:r>
              <a:rPr lang="en-GB" sz="1600" dirty="0" smtClean="0">
                <a:solidFill>
                  <a:srgbClr val="800000"/>
                </a:solidFill>
                <a:latin typeface="Calibri" pitchFamily="34" charset="0"/>
                <a:cs typeface="Calibri" pitchFamily="34" charset="0"/>
              </a:rPr>
              <a:t>				                                  [</a:t>
            </a:r>
            <a:r>
              <a:rPr lang="en-GB" sz="1600" i="1" dirty="0" err="1" smtClean="0">
                <a:solidFill>
                  <a:srgbClr val="800000"/>
                </a:solidFill>
                <a:latin typeface="Calibri" pitchFamily="34" charset="0"/>
                <a:cs typeface="Calibri" pitchFamily="34" charset="0"/>
              </a:rPr>
              <a:t>Encyclopedia</a:t>
            </a:r>
            <a:r>
              <a:rPr lang="en-GB" sz="1600" i="1" dirty="0" smtClean="0">
                <a:solidFill>
                  <a:srgbClr val="800000"/>
                </a:solidFill>
                <a:latin typeface="Calibri" pitchFamily="34" charset="0"/>
                <a:cs typeface="Calibri" pitchFamily="34" charset="0"/>
              </a:rPr>
              <a:t> of Islam</a:t>
            </a:r>
            <a:r>
              <a:rPr lang="en-GB" sz="1600" dirty="0" smtClean="0">
                <a:solidFill>
                  <a:srgbClr val="800000"/>
                </a:solidFill>
                <a:latin typeface="Calibri" pitchFamily="34" charset="0"/>
                <a:cs typeface="Calibri" pitchFamily="34" charset="0"/>
              </a:rPr>
              <a:t>, K. </a:t>
            </a:r>
            <a:r>
              <a:rPr lang="en-GB" sz="1600" dirty="0" err="1" smtClean="0">
                <a:solidFill>
                  <a:srgbClr val="800000"/>
                </a:solidFill>
                <a:latin typeface="Calibri" pitchFamily="34" charset="0"/>
                <a:cs typeface="Calibri" pitchFamily="34" charset="0"/>
              </a:rPr>
              <a:t>Bälz</a:t>
            </a:r>
            <a:r>
              <a:rPr lang="en-GB" sz="1600" dirty="0" smtClean="0">
                <a:solidFill>
                  <a:srgbClr val="800000"/>
                </a:solidFill>
                <a:latin typeface="Calibri" pitchFamily="34" charset="0"/>
                <a:cs typeface="Calibri" pitchFamily="34" charset="0"/>
              </a:rPr>
              <a:t>]</a:t>
            </a:r>
            <a:endParaRPr lang="en-US" sz="1600" b="1" i="1" dirty="0">
              <a:solidFill>
                <a:srgbClr val="FF3300"/>
              </a:solidFill>
              <a:latin typeface="Simoncini Garamond Std" pitchFamily="18" charset="0"/>
            </a:endParaRPr>
          </a:p>
        </p:txBody>
      </p:sp>
      <p:pic>
        <p:nvPicPr>
          <p:cNvPr id="41987" name="Picture 3" descr="pic_bottom"/>
          <p:cNvPicPr>
            <a:picLocks noChangeAspect="1" noChangeArrowheads="1"/>
          </p:cNvPicPr>
          <p:nvPr/>
        </p:nvPicPr>
        <p:blipFill>
          <a:blip r:embed="rId3" cstate="print"/>
          <a:srcRect/>
          <a:stretch>
            <a:fillRect/>
          </a:stretch>
        </p:blipFill>
        <p:spPr bwMode="auto">
          <a:xfrm>
            <a:off x="611188" y="5805488"/>
            <a:ext cx="7848600" cy="431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ctrTitle"/>
          </p:nvPr>
        </p:nvSpPr>
        <p:spPr>
          <a:xfrm>
            <a:off x="539750" y="476671"/>
            <a:ext cx="7848600" cy="4608513"/>
          </a:xfrm>
        </p:spPr>
        <p:txBody>
          <a:bodyPr/>
          <a:lstStyle/>
          <a:p>
            <a:pPr algn="l"/>
            <a:r>
              <a:rPr lang="en-US" sz="1600" dirty="0" smtClean="0">
                <a:solidFill>
                  <a:srgbClr val="800000"/>
                </a:solidFill>
                <a:latin typeface="Calibri" pitchFamily="34" charset="0"/>
              </a:rPr>
              <a:t>Islamic </a:t>
            </a:r>
            <a:r>
              <a:rPr lang="en-US" sz="1600" dirty="0">
                <a:solidFill>
                  <a:srgbClr val="800000"/>
                </a:solidFill>
                <a:latin typeface="Calibri" pitchFamily="34" charset="0"/>
              </a:rPr>
              <a:t>finance </a:t>
            </a:r>
            <a:r>
              <a:rPr lang="en-US" sz="1600" dirty="0" smtClean="0">
                <a:solidFill>
                  <a:srgbClr val="800000"/>
                </a:solidFill>
                <a:latin typeface="Calibri" pitchFamily="34" charset="0"/>
              </a:rPr>
              <a:t>is </a:t>
            </a:r>
            <a:r>
              <a:rPr lang="en-US" sz="1600" dirty="0">
                <a:solidFill>
                  <a:srgbClr val="800000"/>
                </a:solidFill>
                <a:latin typeface="Calibri" pitchFamily="34" charset="0"/>
              </a:rPr>
              <a:t>a </a:t>
            </a:r>
            <a:r>
              <a:rPr lang="en-US" sz="1600" b="1" dirty="0">
                <a:solidFill>
                  <a:srgbClr val="800000"/>
                </a:solidFill>
                <a:latin typeface="Calibri" pitchFamily="34" charset="0"/>
              </a:rPr>
              <a:t>transnational </a:t>
            </a:r>
            <a:r>
              <a:rPr lang="en-US" sz="1600" b="1" dirty="0" smtClean="0">
                <a:solidFill>
                  <a:srgbClr val="800000"/>
                </a:solidFill>
                <a:latin typeface="Calibri" pitchFamily="34" charset="0"/>
              </a:rPr>
              <a:t> market</a:t>
            </a:r>
            <a:r>
              <a:rPr lang="en-US" sz="1600" b="1" dirty="0">
                <a:solidFill>
                  <a:srgbClr val="CC3300"/>
                </a:solidFill>
                <a:latin typeface="Calibri" pitchFamily="34" charset="0"/>
              </a:rPr>
              <a:t/>
            </a:r>
            <a:br>
              <a:rPr lang="en-US" sz="1600" b="1" dirty="0">
                <a:solidFill>
                  <a:srgbClr val="CC3300"/>
                </a:solidFill>
                <a:latin typeface="Calibri" pitchFamily="34" charset="0"/>
              </a:rPr>
            </a:br>
            <a:r>
              <a:rPr lang="en-US" sz="1600" dirty="0" smtClean="0">
                <a:solidFill>
                  <a:srgbClr val="800000"/>
                </a:solidFill>
                <a:latin typeface="Calibri" pitchFamily="34" charset="0"/>
              </a:rPr>
              <a:t/>
            </a:r>
            <a:br>
              <a:rPr lang="en-US" sz="1600" dirty="0" smtClean="0">
                <a:solidFill>
                  <a:srgbClr val="800000"/>
                </a:solidFill>
                <a:latin typeface="Calibri" pitchFamily="34" charset="0"/>
              </a:rPr>
            </a:br>
            <a:r>
              <a:rPr lang="en-US" sz="1600" dirty="0" smtClean="0">
                <a:solidFill>
                  <a:srgbClr val="800000"/>
                </a:solidFill>
                <a:latin typeface="Calibri" pitchFamily="34" charset="0"/>
              </a:rPr>
              <a:t>       currently growing </a:t>
            </a:r>
            <a:r>
              <a:rPr lang="en-US" sz="1600" dirty="0">
                <a:solidFill>
                  <a:srgbClr val="800000"/>
                </a:solidFill>
                <a:latin typeface="Calibri" pitchFamily="34" charset="0"/>
              </a:rPr>
              <a:t>at a </a:t>
            </a:r>
            <a:r>
              <a:rPr lang="en-US" sz="1600" b="1" dirty="0">
                <a:solidFill>
                  <a:srgbClr val="800000"/>
                </a:solidFill>
                <a:latin typeface="Calibri" pitchFamily="34" charset="0"/>
              </a:rPr>
              <a:t>global stage</a:t>
            </a:r>
            <a:r>
              <a:rPr lang="en-US" sz="1600" dirty="0">
                <a:solidFill>
                  <a:srgbClr val="800000"/>
                </a:solidFill>
                <a:latin typeface="Calibri" pitchFamily="34" charset="0"/>
              </a:rPr>
              <a:t/>
            </a:r>
            <a:br>
              <a:rPr lang="en-US" sz="1600" dirty="0">
                <a:solidFill>
                  <a:srgbClr val="800000"/>
                </a:solidFill>
                <a:latin typeface="Calibri" pitchFamily="34" charset="0"/>
              </a:rPr>
            </a:br>
            <a:r>
              <a:rPr lang="en-US" sz="1600" dirty="0">
                <a:solidFill>
                  <a:srgbClr val="CC3300"/>
                </a:solidFill>
                <a:latin typeface="Calibri" pitchFamily="34" charset="0"/>
              </a:rPr>
              <a:t/>
            </a:r>
            <a:br>
              <a:rPr lang="en-US" sz="1600" dirty="0">
                <a:solidFill>
                  <a:srgbClr val="CC3300"/>
                </a:solidFill>
                <a:latin typeface="Calibri" pitchFamily="34" charset="0"/>
              </a:rPr>
            </a:br>
            <a:r>
              <a:rPr lang="en-US" sz="1600" dirty="0" smtClean="0">
                <a:solidFill>
                  <a:srgbClr val="CC3300"/>
                </a:solidFill>
                <a:latin typeface="Calibri" pitchFamily="34" charset="0"/>
              </a:rPr>
              <a:t>       </a:t>
            </a:r>
            <a:r>
              <a:rPr lang="en-US" sz="1600" dirty="0" smtClean="0">
                <a:solidFill>
                  <a:srgbClr val="800000"/>
                </a:solidFill>
                <a:latin typeface="Calibri" pitchFamily="34" charset="0"/>
              </a:rPr>
              <a:t>geographically </a:t>
            </a:r>
            <a:r>
              <a:rPr lang="en-US" sz="1600" dirty="0">
                <a:solidFill>
                  <a:srgbClr val="800000"/>
                </a:solidFill>
                <a:latin typeface="Calibri" pitchFamily="34" charset="0"/>
              </a:rPr>
              <a:t>localized within some </a:t>
            </a:r>
            <a:r>
              <a:rPr lang="en-US" sz="1600" dirty="0" smtClean="0">
                <a:solidFill>
                  <a:srgbClr val="800000"/>
                </a:solidFill>
                <a:latin typeface="Calibri" pitchFamily="34" charset="0"/>
              </a:rPr>
              <a:t>major </a:t>
            </a:r>
            <a:r>
              <a:rPr lang="en-US" sz="1600" b="1" dirty="0" smtClean="0">
                <a:solidFill>
                  <a:srgbClr val="800000"/>
                </a:solidFill>
                <a:latin typeface="Calibri" pitchFamily="34" charset="0"/>
              </a:rPr>
              <a:t>financial hubs </a:t>
            </a:r>
            <a:r>
              <a:rPr lang="en-US" sz="1600" dirty="0" smtClean="0">
                <a:solidFill>
                  <a:srgbClr val="800000"/>
                </a:solidFill>
                <a:latin typeface="Calibri" pitchFamily="34" charset="0"/>
              </a:rPr>
              <a:t>/ </a:t>
            </a:r>
            <a:r>
              <a:rPr lang="en-US" sz="1600" b="1" dirty="0">
                <a:solidFill>
                  <a:srgbClr val="800000"/>
                </a:solidFill>
                <a:latin typeface="Calibri" pitchFamily="34" charset="0"/>
              </a:rPr>
              <a:t>nation states</a:t>
            </a:r>
            <a:r>
              <a:rPr lang="en-US" sz="1600" dirty="0" smtClean="0">
                <a:solidFill>
                  <a:srgbClr val="800000"/>
                </a:solidFill>
                <a:latin typeface="Calibri" pitchFamily="34" charset="0"/>
              </a:rPr>
              <a:t>, that </a:t>
            </a:r>
            <a:r>
              <a:rPr lang="en-US" sz="1600" dirty="0">
                <a:solidFill>
                  <a:srgbClr val="800000"/>
                </a:solidFill>
                <a:latin typeface="Calibri" pitchFamily="34" charset="0"/>
              </a:rPr>
              <a:t>have invested in a </a:t>
            </a:r>
            <a:r>
              <a:rPr lang="en-US" sz="1600" b="1" dirty="0" smtClean="0">
                <a:solidFill>
                  <a:srgbClr val="800000"/>
                </a:solidFill>
                <a:latin typeface="Calibri" pitchFamily="34" charset="0"/>
              </a:rPr>
              <a:t>facilitating </a:t>
            </a:r>
            <a:r>
              <a:rPr lang="en-US" sz="1600" b="1" dirty="0">
                <a:solidFill>
                  <a:srgbClr val="800000"/>
                </a:solidFill>
                <a:latin typeface="Calibri" pitchFamily="34" charset="0"/>
              </a:rPr>
              <a:t>legal, </a:t>
            </a:r>
            <a:r>
              <a:rPr lang="en-US" sz="1600" b="1" dirty="0" smtClean="0">
                <a:solidFill>
                  <a:srgbClr val="800000"/>
                </a:solidFill>
                <a:latin typeface="Calibri" pitchFamily="34" charset="0"/>
              </a:rPr>
              <a:t>fiscal, </a:t>
            </a:r>
            <a:r>
              <a:rPr lang="en-US" sz="1600" b="1" dirty="0">
                <a:solidFill>
                  <a:srgbClr val="800000"/>
                </a:solidFill>
                <a:latin typeface="Calibri" pitchFamily="34" charset="0"/>
              </a:rPr>
              <a:t>regulatory </a:t>
            </a:r>
            <a:r>
              <a:rPr lang="en-US" sz="1600" b="1" dirty="0" smtClean="0">
                <a:solidFill>
                  <a:srgbClr val="800000"/>
                </a:solidFill>
                <a:latin typeface="Calibri" pitchFamily="34" charset="0"/>
              </a:rPr>
              <a:t>framework</a:t>
            </a:r>
            <a:r>
              <a:rPr lang="en-US" sz="1600" dirty="0" smtClean="0">
                <a:solidFill>
                  <a:srgbClr val="800000"/>
                </a:solidFill>
                <a:latin typeface="Calibri" pitchFamily="34" charset="0"/>
              </a:rPr>
              <a:t>,</a:t>
            </a:r>
            <a:r>
              <a:rPr lang="en-US" sz="1600" dirty="0">
                <a:solidFill>
                  <a:srgbClr val="800000"/>
                </a:solidFill>
                <a:latin typeface="Calibri" pitchFamily="34" charset="0"/>
              </a:rPr>
              <a:t/>
            </a:r>
            <a:br>
              <a:rPr lang="en-US" sz="1600" dirty="0">
                <a:solidFill>
                  <a:srgbClr val="800000"/>
                </a:solidFill>
                <a:latin typeface="Calibri" pitchFamily="34" charset="0"/>
              </a:rPr>
            </a:br>
            <a:r>
              <a:rPr lang="en-US" sz="1600" dirty="0">
                <a:solidFill>
                  <a:srgbClr val="CC3300"/>
                </a:solidFill>
                <a:latin typeface="Calibri" pitchFamily="34" charset="0"/>
              </a:rPr>
              <a:t/>
            </a:r>
            <a:br>
              <a:rPr lang="en-US" sz="1600" dirty="0">
                <a:solidFill>
                  <a:srgbClr val="CC3300"/>
                </a:solidFill>
                <a:latin typeface="Calibri" pitchFamily="34" charset="0"/>
              </a:rPr>
            </a:br>
            <a:r>
              <a:rPr lang="en-US" sz="1600" dirty="0" smtClean="0">
                <a:solidFill>
                  <a:srgbClr val="CC3300"/>
                </a:solidFill>
                <a:latin typeface="Calibri" pitchFamily="34" charset="0"/>
              </a:rPr>
              <a:t>       </a:t>
            </a:r>
            <a:r>
              <a:rPr lang="en-US" sz="1600" dirty="0" smtClean="0">
                <a:solidFill>
                  <a:srgbClr val="800000"/>
                </a:solidFill>
                <a:latin typeface="Calibri" pitchFamily="34" charset="0"/>
              </a:rPr>
              <a:t>whose </a:t>
            </a:r>
            <a:r>
              <a:rPr lang="en-US" sz="1600" b="1" dirty="0" smtClean="0">
                <a:solidFill>
                  <a:srgbClr val="800000"/>
                </a:solidFill>
                <a:latin typeface="Calibri" pitchFamily="34" charset="0"/>
              </a:rPr>
              <a:t>social</a:t>
            </a:r>
            <a:r>
              <a:rPr lang="en-US" sz="1600" dirty="0" smtClean="0">
                <a:solidFill>
                  <a:srgbClr val="800000"/>
                </a:solidFill>
                <a:latin typeface="Calibri" pitchFamily="34" charset="0"/>
              </a:rPr>
              <a:t> </a:t>
            </a:r>
            <a:r>
              <a:rPr lang="en-US" sz="1600" b="1" dirty="0" smtClean="0">
                <a:solidFill>
                  <a:srgbClr val="800000"/>
                </a:solidFill>
                <a:latin typeface="Calibri" pitchFamily="34" charset="0"/>
              </a:rPr>
              <a:t>practice</a:t>
            </a:r>
            <a:r>
              <a:rPr lang="en-US" sz="1600" dirty="0" smtClean="0">
                <a:solidFill>
                  <a:srgbClr val="800000"/>
                </a:solidFill>
                <a:latin typeface="Calibri" pitchFamily="34" charset="0"/>
              </a:rPr>
              <a:t> </a:t>
            </a:r>
            <a:r>
              <a:rPr lang="en-US" sz="1600" dirty="0">
                <a:solidFill>
                  <a:srgbClr val="800000"/>
                </a:solidFill>
                <a:latin typeface="Calibri" pitchFamily="34" charset="0"/>
              </a:rPr>
              <a:t>involves a </a:t>
            </a:r>
            <a:r>
              <a:rPr lang="en-US" sz="1600" b="1" dirty="0">
                <a:solidFill>
                  <a:srgbClr val="800000"/>
                </a:solidFill>
                <a:latin typeface="Calibri" pitchFamily="34" charset="0"/>
              </a:rPr>
              <a:t>multiplicity of </a:t>
            </a:r>
            <a:r>
              <a:rPr lang="en-US" sz="1600" b="1" dirty="0" smtClean="0">
                <a:solidFill>
                  <a:srgbClr val="800000"/>
                </a:solidFill>
                <a:latin typeface="Calibri" pitchFamily="34" charset="0"/>
              </a:rPr>
              <a:t>actors and interests</a:t>
            </a:r>
            <a:r>
              <a:rPr lang="en-US" sz="1600" dirty="0" smtClean="0">
                <a:solidFill>
                  <a:srgbClr val="800000"/>
                </a:solidFill>
                <a:latin typeface="Calibri" pitchFamily="34" charset="0"/>
              </a:rPr>
              <a:t>, </a:t>
            </a:r>
            <a:r>
              <a:rPr lang="en-US" sz="1600" dirty="0">
                <a:solidFill>
                  <a:srgbClr val="800000"/>
                </a:solidFill>
                <a:latin typeface="Calibri" pitchFamily="34" charset="0"/>
              </a:rPr>
              <a:t>both international and local, </a:t>
            </a:r>
            <a:r>
              <a:rPr lang="en-US" sz="1600" dirty="0" smtClean="0">
                <a:solidFill>
                  <a:srgbClr val="800000"/>
                </a:solidFill>
                <a:latin typeface="Calibri" pitchFamily="34" charset="0"/>
              </a:rPr>
              <a:t>public </a:t>
            </a:r>
            <a:r>
              <a:rPr lang="en-US" sz="1600" dirty="0">
                <a:solidFill>
                  <a:srgbClr val="800000"/>
                </a:solidFill>
                <a:latin typeface="Calibri" pitchFamily="34" charset="0"/>
              </a:rPr>
              <a:t>and private</a:t>
            </a:r>
            <a:r>
              <a:rPr lang="en-US" sz="1600" dirty="0" smtClean="0">
                <a:solidFill>
                  <a:srgbClr val="800000"/>
                </a:solidFill>
                <a:latin typeface="Calibri" pitchFamily="34" charset="0"/>
              </a:rPr>
              <a:t>, as well as Muslim or non-Muslim </a:t>
            </a:r>
            <a:r>
              <a:rPr lang="en-US" sz="1600" dirty="0">
                <a:solidFill>
                  <a:srgbClr val="800000"/>
                </a:solidFill>
                <a:latin typeface="Calibri" pitchFamily="34" charset="0"/>
              </a:rPr>
              <a:t/>
            </a:r>
            <a:br>
              <a:rPr lang="en-US" sz="1600" dirty="0">
                <a:solidFill>
                  <a:srgbClr val="800000"/>
                </a:solidFill>
                <a:latin typeface="Calibri" pitchFamily="34" charset="0"/>
              </a:rPr>
            </a:br>
            <a:r>
              <a:rPr lang="en-US" sz="1600" dirty="0">
                <a:solidFill>
                  <a:srgbClr val="CC3300"/>
                </a:solidFill>
                <a:latin typeface="Calibri" pitchFamily="34" charset="0"/>
              </a:rPr>
              <a:t/>
            </a:r>
            <a:br>
              <a:rPr lang="en-US" sz="1600" dirty="0">
                <a:solidFill>
                  <a:srgbClr val="CC3300"/>
                </a:solidFill>
                <a:latin typeface="Calibri" pitchFamily="34" charset="0"/>
              </a:rPr>
            </a:br>
            <a:r>
              <a:rPr lang="en-US" sz="1600" b="1" dirty="0" smtClean="0">
                <a:solidFill>
                  <a:srgbClr val="FF0000"/>
                </a:solidFill>
                <a:latin typeface="Calibri" pitchFamily="34" charset="0"/>
              </a:rPr>
              <a:t>     </a:t>
            </a:r>
            <a:r>
              <a:rPr lang="en-US" sz="1600" dirty="0" smtClean="0">
                <a:solidFill>
                  <a:srgbClr val="CC3300"/>
                </a:solidFill>
                <a:latin typeface="Calibri" pitchFamily="34" charset="0"/>
              </a:rPr>
              <a:t>  </a:t>
            </a:r>
            <a:r>
              <a:rPr lang="en-US" sz="1600" b="1" i="1" dirty="0" smtClean="0">
                <a:solidFill>
                  <a:srgbClr val="FF0000"/>
                </a:solidFill>
                <a:latin typeface="Calibri" pitchFamily="34" charset="0"/>
              </a:rPr>
              <a:t>differently referring </a:t>
            </a:r>
            <a:r>
              <a:rPr lang="en-US" sz="1600" dirty="0" smtClean="0">
                <a:solidFill>
                  <a:srgbClr val="800000"/>
                </a:solidFill>
                <a:latin typeface="Calibri" pitchFamily="34" charset="0"/>
              </a:rPr>
              <a:t>to </a:t>
            </a:r>
            <a:r>
              <a:rPr lang="en-US" sz="1600" b="1" dirty="0" smtClean="0">
                <a:solidFill>
                  <a:srgbClr val="800000"/>
                </a:solidFill>
                <a:latin typeface="Calibri" pitchFamily="34" charset="0"/>
              </a:rPr>
              <a:t>Islam / Islamic economics / law / </a:t>
            </a:r>
            <a:r>
              <a:rPr lang="en-US" sz="1600" b="1" i="1" dirty="0" err="1" smtClean="0">
                <a:solidFill>
                  <a:srgbClr val="800000"/>
                </a:solidFill>
                <a:latin typeface="Calibri" pitchFamily="34" charset="0"/>
              </a:rPr>
              <a:t>shari‘ah</a:t>
            </a:r>
            <a:r>
              <a:rPr lang="en-US" sz="1600" b="1" i="1" dirty="0" smtClean="0">
                <a:solidFill>
                  <a:srgbClr val="800000"/>
                </a:solidFill>
                <a:latin typeface="Calibri" pitchFamily="34" charset="0"/>
              </a:rPr>
              <a:t> </a:t>
            </a:r>
            <a:r>
              <a:rPr lang="en-US" sz="1600" b="1" dirty="0" smtClean="0">
                <a:solidFill>
                  <a:srgbClr val="800000"/>
                </a:solidFill>
                <a:latin typeface="Calibri" pitchFamily="34" charset="0"/>
              </a:rPr>
              <a:t>/ the Muslim world / Muslim minorities </a:t>
            </a:r>
            <a:r>
              <a:rPr lang="en-US" sz="1600" dirty="0" smtClean="0">
                <a:solidFill>
                  <a:srgbClr val="800000"/>
                </a:solidFill>
                <a:latin typeface="Calibri" pitchFamily="34" charset="0"/>
              </a:rPr>
              <a:t>to foster / justify /uphold </a:t>
            </a:r>
            <a:r>
              <a:rPr lang="en-US" sz="1600" dirty="0">
                <a:solidFill>
                  <a:srgbClr val="800000"/>
                </a:solidFill>
                <a:latin typeface="Calibri" pitchFamily="34" charset="0"/>
              </a:rPr>
              <a:t>an </a:t>
            </a:r>
            <a:r>
              <a:rPr lang="en-US" sz="1600" b="1" dirty="0" smtClean="0">
                <a:solidFill>
                  <a:srgbClr val="800000"/>
                </a:solidFill>
                <a:latin typeface="Calibri" pitchFamily="34" charset="0"/>
              </a:rPr>
              <a:t>alternative / ethically-oriented / inclusive / diversified / multicultural… </a:t>
            </a:r>
            <a:r>
              <a:rPr lang="en-US" sz="1600" b="1" dirty="0">
                <a:solidFill>
                  <a:srgbClr val="800000"/>
                </a:solidFill>
                <a:latin typeface="Calibri" pitchFamily="34" charset="0"/>
              </a:rPr>
              <a:t>capitalism</a:t>
            </a:r>
            <a:r>
              <a:rPr lang="en-US" sz="1600" dirty="0">
                <a:solidFill>
                  <a:srgbClr val="800000"/>
                </a:solidFill>
                <a:latin typeface="Calibri" pitchFamily="34" charset="0"/>
              </a:rPr>
              <a:t> characterized by </a:t>
            </a:r>
            <a:br>
              <a:rPr lang="en-US" sz="1600" dirty="0">
                <a:solidFill>
                  <a:srgbClr val="800000"/>
                </a:solidFill>
                <a:latin typeface="Calibri" pitchFamily="34" charset="0"/>
              </a:rPr>
            </a:br>
            <a:r>
              <a:rPr lang="en-US" sz="1600" dirty="0">
                <a:solidFill>
                  <a:srgbClr val="800000"/>
                </a:solidFill>
                <a:latin typeface="Calibri" pitchFamily="34" charset="0"/>
              </a:rPr>
              <a:t>&gt;&gt;&gt; the focus on</a:t>
            </a:r>
            <a:r>
              <a:rPr lang="en-US" sz="1600" dirty="0">
                <a:solidFill>
                  <a:srgbClr val="FF0000"/>
                </a:solidFill>
                <a:latin typeface="Calibri" pitchFamily="34" charset="0"/>
              </a:rPr>
              <a:t> </a:t>
            </a:r>
            <a:r>
              <a:rPr lang="en-US" sz="1600" dirty="0" smtClean="0">
                <a:solidFill>
                  <a:srgbClr val="FF0000"/>
                </a:solidFill>
                <a:latin typeface="Calibri" pitchFamily="34" charset="0"/>
              </a:rPr>
              <a:t>‘real’ economy </a:t>
            </a:r>
            <a:r>
              <a:rPr lang="en-US" sz="1600" dirty="0" smtClean="0">
                <a:solidFill>
                  <a:srgbClr val="800000"/>
                </a:solidFill>
                <a:latin typeface="Calibri" pitchFamily="34" charset="0"/>
              </a:rPr>
              <a:t>(asset-based or -backed: goods and services production)</a:t>
            </a:r>
            <a:r>
              <a:rPr lang="en-US" sz="1600" dirty="0">
                <a:solidFill>
                  <a:srgbClr val="800000"/>
                </a:solidFill>
                <a:latin typeface="Calibri" pitchFamily="34" charset="0"/>
              </a:rPr>
              <a:t/>
            </a:r>
            <a:br>
              <a:rPr lang="en-US" sz="1600" dirty="0">
                <a:solidFill>
                  <a:srgbClr val="800000"/>
                </a:solidFill>
                <a:latin typeface="Calibri" pitchFamily="34" charset="0"/>
              </a:rPr>
            </a:br>
            <a:r>
              <a:rPr lang="en-US" sz="1600" dirty="0">
                <a:solidFill>
                  <a:srgbClr val="800000"/>
                </a:solidFill>
                <a:latin typeface="Calibri" pitchFamily="34" charset="0"/>
              </a:rPr>
              <a:t>&gt;&gt;&gt; </a:t>
            </a:r>
            <a:r>
              <a:rPr lang="en-US" sz="1600" dirty="0" smtClean="0">
                <a:solidFill>
                  <a:srgbClr val="FF0000"/>
                </a:solidFill>
                <a:latin typeface="Calibri" pitchFamily="34" charset="0"/>
              </a:rPr>
              <a:t>ethical criteria </a:t>
            </a:r>
            <a:r>
              <a:rPr lang="en-US" sz="1600" dirty="0" smtClean="0">
                <a:solidFill>
                  <a:srgbClr val="800000"/>
                </a:solidFill>
                <a:latin typeface="Calibri" pitchFamily="34" charset="0"/>
              </a:rPr>
              <a:t>(religion, diversity, social inclusion, …) / </a:t>
            </a:r>
            <a:r>
              <a:rPr lang="en-US" sz="1600" dirty="0" smtClean="0">
                <a:solidFill>
                  <a:srgbClr val="FF0000"/>
                </a:solidFill>
                <a:latin typeface="Calibri" pitchFamily="34" charset="0"/>
              </a:rPr>
              <a:t>purpose-oriented capitalism</a:t>
            </a:r>
            <a:r>
              <a:rPr lang="en-US" sz="1600" dirty="0">
                <a:solidFill>
                  <a:srgbClr val="800000"/>
                </a:solidFill>
                <a:latin typeface="Calibri" pitchFamily="34" charset="0"/>
              </a:rPr>
              <a:t/>
            </a:r>
            <a:br>
              <a:rPr lang="en-US" sz="1600" dirty="0">
                <a:solidFill>
                  <a:srgbClr val="800000"/>
                </a:solidFill>
                <a:latin typeface="Calibri" pitchFamily="34" charset="0"/>
              </a:rPr>
            </a:br>
            <a:r>
              <a:rPr lang="en-US" sz="1600" dirty="0">
                <a:solidFill>
                  <a:srgbClr val="800000"/>
                </a:solidFill>
                <a:latin typeface="Calibri" pitchFamily="34" charset="0"/>
              </a:rPr>
              <a:t>&gt;&gt;&gt; </a:t>
            </a:r>
            <a:r>
              <a:rPr lang="en-US" sz="1600" dirty="0" smtClean="0">
                <a:solidFill>
                  <a:srgbClr val="FF0000"/>
                </a:solidFill>
                <a:latin typeface="Calibri" pitchFamily="34" charset="0"/>
              </a:rPr>
              <a:t>ban of interest &gt;&gt;&gt; profit-loss sharing and / or risk-sharing</a:t>
            </a:r>
            <a:endParaRPr lang="en-US" sz="1600" i="1" dirty="0">
              <a:solidFill>
                <a:srgbClr val="CC3300"/>
              </a:solidFill>
              <a:latin typeface="Calibri" pitchFamily="34" charset="0"/>
            </a:endParaRPr>
          </a:p>
        </p:txBody>
      </p:sp>
      <p:pic>
        <p:nvPicPr>
          <p:cNvPr id="244739" name="Picture 3" descr="pic_bottom"/>
          <p:cNvPicPr>
            <a:picLocks noChangeAspect="1" noChangeArrowheads="1"/>
          </p:cNvPicPr>
          <p:nvPr/>
        </p:nvPicPr>
        <p:blipFill>
          <a:blip r:embed="rId3" cstate="print"/>
          <a:srcRect/>
          <a:stretch>
            <a:fillRect/>
          </a:stretch>
        </p:blipFill>
        <p:spPr bwMode="auto">
          <a:xfrm>
            <a:off x="827088" y="5805488"/>
            <a:ext cx="7200900" cy="431800"/>
          </a:xfrm>
          <a:prstGeom prst="rect">
            <a:avLst/>
          </a:prstGeom>
          <a:noFill/>
        </p:spPr>
      </p:pic>
      <p:sp>
        <p:nvSpPr>
          <p:cNvPr id="5" name="Rettangolo 4"/>
          <p:cNvSpPr/>
          <p:nvPr/>
        </p:nvSpPr>
        <p:spPr>
          <a:xfrm>
            <a:off x="611560" y="1340768"/>
            <a:ext cx="216024" cy="216024"/>
          </a:xfrm>
          <a:prstGeom prst="rect">
            <a:avLst/>
          </a:prstGeom>
          <a:solidFill>
            <a:schemeClr val="bg1">
              <a:alpha val="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Rettangolo 5"/>
          <p:cNvSpPr/>
          <p:nvPr/>
        </p:nvSpPr>
        <p:spPr>
          <a:xfrm>
            <a:off x="611560" y="1844824"/>
            <a:ext cx="216024" cy="216024"/>
          </a:xfrm>
          <a:prstGeom prst="rect">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611560" y="2564904"/>
            <a:ext cx="216024" cy="216024"/>
          </a:xfrm>
          <a:prstGeom prst="rect">
            <a:avLst/>
          </a:prstGeom>
          <a:solidFill>
            <a:schemeClr val="bg1">
              <a:alpha val="0"/>
            </a:schemeClr>
          </a:solid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611560" y="3284984"/>
            <a:ext cx="216024" cy="216024"/>
          </a:xfrm>
          <a:prstGeom prst="rect">
            <a:avLst/>
          </a:prstGeom>
          <a:solidFill>
            <a:schemeClr val="bg1">
              <a:alpha val="0"/>
            </a:schemeClr>
          </a:solidFill>
          <a:ln>
            <a:solidFill>
              <a:srgbClr val="00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5220072" y="4798893"/>
            <a:ext cx="2880320" cy="646331"/>
          </a:xfrm>
          <a:prstGeom prst="rect">
            <a:avLst/>
          </a:prstGeom>
          <a:noFill/>
        </p:spPr>
        <p:txBody>
          <a:bodyPr wrap="square" rtlCol="0">
            <a:spAutoFit/>
          </a:bodyPr>
          <a:lstStyle/>
          <a:p>
            <a:pPr algn="ctr"/>
            <a:r>
              <a:rPr lang="it-IT" b="1" i="1" dirty="0" smtClean="0">
                <a:solidFill>
                  <a:srgbClr val="FF0000"/>
                </a:solidFill>
                <a:latin typeface="Calibri" pitchFamily="34" charset="0"/>
                <a:cs typeface="Calibri" pitchFamily="34" charset="0"/>
              </a:rPr>
              <a:t>the </a:t>
            </a:r>
            <a:r>
              <a:rPr lang="it-IT" b="1" i="1" dirty="0" err="1" smtClean="0">
                <a:solidFill>
                  <a:srgbClr val="FF0000"/>
                </a:solidFill>
                <a:latin typeface="Calibri" pitchFamily="34" charset="0"/>
                <a:cs typeface="Calibri" pitchFamily="34" charset="0"/>
              </a:rPr>
              <a:t>core</a:t>
            </a:r>
            <a:r>
              <a:rPr lang="it-IT" b="1" i="1" dirty="0" smtClean="0">
                <a:solidFill>
                  <a:srgbClr val="FF0000"/>
                </a:solidFill>
                <a:latin typeface="Calibri" pitchFamily="34" charset="0"/>
                <a:cs typeface="Calibri" pitchFamily="34" charset="0"/>
              </a:rPr>
              <a:t> </a:t>
            </a:r>
            <a:r>
              <a:rPr lang="it-IT" b="1" i="1" dirty="0" err="1" smtClean="0">
                <a:solidFill>
                  <a:srgbClr val="FF0000"/>
                </a:solidFill>
                <a:latin typeface="Calibri" pitchFamily="34" charset="0"/>
                <a:cs typeface="Calibri" pitchFamily="34" charset="0"/>
              </a:rPr>
              <a:t>of</a:t>
            </a:r>
            <a:endParaRPr lang="it-IT" b="1" i="1" dirty="0" smtClean="0">
              <a:solidFill>
                <a:srgbClr val="FF0000"/>
              </a:solidFill>
              <a:latin typeface="Calibri" pitchFamily="34" charset="0"/>
              <a:cs typeface="Calibri" pitchFamily="34" charset="0"/>
            </a:endParaRPr>
          </a:p>
          <a:p>
            <a:pPr algn="ctr"/>
            <a:r>
              <a:rPr lang="it-IT" b="1" i="1" dirty="0" smtClean="0">
                <a:solidFill>
                  <a:srgbClr val="FF0000"/>
                </a:solidFill>
                <a:latin typeface="Calibri" pitchFamily="34" charset="0"/>
                <a:cs typeface="Calibri" pitchFamily="34" charset="0"/>
              </a:rPr>
              <a:t>ISLAMIC (FINANCE )MONEY</a:t>
            </a:r>
            <a:endParaRPr lang="it-IT" b="1" i="1" dirty="0">
              <a:solidFill>
                <a:srgbClr val="FF0000"/>
              </a:solidFill>
              <a:latin typeface="Calibri" pitchFamily="34" charset="0"/>
              <a:cs typeface="Calibri" pitchFamily="34" charset="0"/>
            </a:endParaRPr>
          </a:p>
        </p:txBody>
      </p:sp>
      <p:sp>
        <p:nvSpPr>
          <p:cNvPr id="10" name="Freccia angolare in su 9"/>
          <p:cNvSpPr/>
          <p:nvPr/>
        </p:nvSpPr>
        <p:spPr>
          <a:xfrm rot="5400000">
            <a:off x="4427984" y="4545124"/>
            <a:ext cx="612068" cy="1044116"/>
          </a:xfrm>
          <a:prstGeom prst="bentUpArrow">
            <a:avLst>
              <a:gd name="adj1" fmla="val 16754"/>
              <a:gd name="adj2" fmla="val 25000"/>
              <a:gd name="adj3" fmla="val 25000"/>
            </a:avLst>
          </a:prstGeom>
          <a:solidFill>
            <a:schemeClr val="tx1">
              <a:alpha val="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Picture 3" descr="pic_bottom"/>
          <p:cNvPicPr>
            <a:picLocks noChangeAspect="1" noChangeArrowheads="1"/>
          </p:cNvPicPr>
          <p:nvPr/>
        </p:nvPicPr>
        <p:blipFill>
          <a:blip r:embed="rId3" cstate="print"/>
          <a:srcRect/>
          <a:stretch>
            <a:fillRect/>
          </a:stretch>
        </p:blipFill>
        <p:spPr bwMode="auto">
          <a:xfrm>
            <a:off x="611560" y="5805488"/>
            <a:ext cx="7848600" cy="431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8" name="Rectangle 4"/>
          <p:cNvSpPr>
            <a:spLocks noChangeArrowheads="1"/>
          </p:cNvSpPr>
          <p:nvPr/>
        </p:nvSpPr>
        <p:spPr bwMode="auto">
          <a:xfrm>
            <a:off x="3923928" y="4797152"/>
            <a:ext cx="4392613" cy="1223963"/>
          </a:xfrm>
          <a:prstGeom prst="rect">
            <a:avLst/>
          </a:prstGeom>
          <a:noFill/>
          <a:ln w="9525">
            <a:noFill/>
            <a:miter lim="800000"/>
            <a:headEnd/>
            <a:tailEnd/>
          </a:ln>
          <a:effectLst/>
        </p:spPr>
        <p:txBody>
          <a:bodyPr wrap="none" anchor="ctr"/>
          <a:lstStyle/>
          <a:p>
            <a:pPr>
              <a:spcAft>
                <a:spcPts val="600"/>
              </a:spcAft>
            </a:pPr>
            <a:r>
              <a:rPr lang="it-IT" sz="1400" b="1" dirty="0" err="1" smtClean="0">
                <a:latin typeface="Calibri" pitchFamily="34" charset="0"/>
              </a:rPr>
              <a:t>globalisation</a:t>
            </a:r>
            <a:r>
              <a:rPr lang="it-IT" sz="1400" b="1" dirty="0" smtClean="0">
                <a:latin typeface="Calibri" pitchFamily="34" charset="0"/>
              </a:rPr>
              <a:t> </a:t>
            </a:r>
            <a:r>
              <a:rPr lang="it-IT" sz="1400" b="1" dirty="0" err="1" smtClean="0">
                <a:latin typeface="Calibri" pitchFamily="34" charset="0"/>
              </a:rPr>
              <a:t>process</a:t>
            </a:r>
            <a:endParaRPr lang="it-IT" sz="1400" dirty="0">
              <a:latin typeface="Calibri" pitchFamily="34" charset="0"/>
            </a:endParaRPr>
          </a:p>
          <a:p>
            <a:pPr>
              <a:spcAft>
                <a:spcPts val="600"/>
              </a:spcAft>
            </a:pPr>
            <a:r>
              <a:rPr lang="it-IT" sz="1400" b="1" dirty="0" err="1" smtClean="0">
                <a:latin typeface="Calibri" pitchFamily="34" charset="0"/>
              </a:rPr>
              <a:t>national</a:t>
            </a:r>
            <a:r>
              <a:rPr lang="it-IT" sz="1400" b="1" dirty="0" smtClean="0">
                <a:latin typeface="Calibri" pitchFamily="34" charset="0"/>
              </a:rPr>
              <a:t> </a:t>
            </a:r>
            <a:r>
              <a:rPr lang="it-IT" sz="1400" b="1" dirty="0" err="1">
                <a:latin typeface="Calibri" pitchFamily="34" charset="0"/>
              </a:rPr>
              <a:t>political</a:t>
            </a:r>
            <a:r>
              <a:rPr lang="it-IT" sz="1400" b="1" dirty="0">
                <a:latin typeface="Calibri" pitchFamily="34" charset="0"/>
              </a:rPr>
              <a:t> </a:t>
            </a:r>
            <a:r>
              <a:rPr lang="it-IT" sz="1400" b="1" dirty="0" smtClean="0">
                <a:latin typeface="Calibri" pitchFamily="34" charset="0"/>
              </a:rPr>
              <a:t>economy / state </a:t>
            </a:r>
            <a:r>
              <a:rPr lang="it-IT" sz="1400" b="1" dirty="0" err="1" smtClean="0">
                <a:latin typeface="Calibri" pitchFamily="34" charset="0"/>
              </a:rPr>
              <a:t>legitimacy</a:t>
            </a:r>
            <a:endParaRPr lang="it-IT" sz="1400" b="1" dirty="0">
              <a:latin typeface="Calibri" pitchFamily="34" charset="0"/>
            </a:endParaRPr>
          </a:p>
          <a:p>
            <a:pPr>
              <a:spcAft>
                <a:spcPts val="600"/>
              </a:spcAft>
            </a:pPr>
            <a:r>
              <a:rPr lang="it-IT" sz="1400" b="1" dirty="0" err="1" smtClean="0">
                <a:latin typeface="Calibri" pitchFamily="34" charset="0"/>
              </a:rPr>
              <a:t>socio-economic</a:t>
            </a:r>
            <a:r>
              <a:rPr lang="it-IT" sz="1400" b="1" dirty="0" smtClean="0">
                <a:latin typeface="Calibri" pitchFamily="34" charset="0"/>
              </a:rPr>
              <a:t> </a:t>
            </a:r>
            <a:r>
              <a:rPr lang="it-IT" sz="1400" b="1" dirty="0" err="1" smtClean="0">
                <a:latin typeface="Calibri" pitchFamily="34" charset="0"/>
              </a:rPr>
              <a:t>practice</a:t>
            </a:r>
            <a:r>
              <a:rPr lang="it-IT" sz="1400" b="1" dirty="0" smtClean="0">
                <a:latin typeface="Calibri" pitchFamily="34" charset="0"/>
              </a:rPr>
              <a:t> at a </a:t>
            </a:r>
            <a:r>
              <a:rPr lang="it-IT" sz="1400" b="1" dirty="0" err="1" smtClean="0">
                <a:latin typeface="Calibri" pitchFamily="34" charset="0"/>
              </a:rPr>
              <a:t>local</a:t>
            </a:r>
            <a:r>
              <a:rPr lang="it-IT" sz="1400" b="1" dirty="0" smtClean="0">
                <a:latin typeface="Calibri" pitchFamily="34" charset="0"/>
              </a:rPr>
              <a:t> / </a:t>
            </a:r>
            <a:r>
              <a:rPr lang="it-IT" sz="1400" b="1" dirty="0" err="1" smtClean="0">
                <a:latin typeface="Calibri" pitchFamily="34" charset="0"/>
              </a:rPr>
              <a:t>national</a:t>
            </a:r>
            <a:r>
              <a:rPr lang="it-IT" sz="1400" b="1" dirty="0" smtClean="0">
                <a:latin typeface="Calibri" pitchFamily="34" charset="0"/>
              </a:rPr>
              <a:t> / global </a:t>
            </a:r>
            <a:r>
              <a:rPr lang="it-IT" sz="1400" b="1" dirty="0" err="1" smtClean="0">
                <a:latin typeface="Calibri" pitchFamily="34" charset="0"/>
              </a:rPr>
              <a:t>level</a:t>
            </a:r>
            <a:endParaRPr lang="it-IT" sz="1400" b="1" dirty="0">
              <a:latin typeface="Calibri" pitchFamily="34" charset="0"/>
            </a:endParaRPr>
          </a:p>
          <a:p>
            <a:pPr>
              <a:spcAft>
                <a:spcPts val="600"/>
              </a:spcAft>
            </a:pPr>
            <a:r>
              <a:rPr lang="it-IT" sz="1400" b="1" dirty="0" smtClean="0">
                <a:latin typeface="Calibri" pitchFamily="34" charset="0"/>
              </a:rPr>
              <a:t>Islam and ‘alternative’ </a:t>
            </a:r>
            <a:r>
              <a:rPr lang="it-IT" sz="1400" b="1" dirty="0" err="1" smtClean="0">
                <a:latin typeface="Calibri" pitchFamily="34" charset="0"/>
              </a:rPr>
              <a:t>capitalism</a:t>
            </a:r>
            <a:endParaRPr lang="it-IT" sz="1400" b="1" dirty="0">
              <a:latin typeface="Calibri" pitchFamily="34" charset="0"/>
            </a:endParaRPr>
          </a:p>
        </p:txBody>
      </p:sp>
      <p:sp>
        <p:nvSpPr>
          <p:cNvPr id="246789" name="Line 5"/>
          <p:cNvSpPr>
            <a:spLocks noChangeShapeType="1"/>
          </p:cNvSpPr>
          <p:nvPr/>
        </p:nvSpPr>
        <p:spPr bwMode="auto">
          <a:xfrm>
            <a:off x="1619250" y="5013325"/>
            <a:ext cx="2016125" cy="0"/>
          </a:xfrm>
          <a:prstGeom prst="line">
            <a:avLst/>
          </a:prstGeom>
          <a:noFill/>
          <a:ln w="38100">
            <a:solidFill>
              <a:srgbClr val="FFFF00"/>
            </a:solidFill>
            <a:round/>
            <a:headEnd/>
            <a:tailEnd/>
          </a:ln>
          <a:effectLst/>
        </p:spPr>
        <p:txBody>
          <a:bodyPr/>
          <a:lstStyle/>
          <a:p>
            <a:endParaRPr lang="it-IT"/>
          </a:p>
        </p:txBody>
      </p:sp>
      <p:sp>
        <p:nvSpPr>
          <p:cNvPr id="246791" name="Line 7"/>
          <p:cNvSpPr>
            <a:spLocks noChangeShapeType="1"/>
          </p:cNvSpPr>
          <p:nvPr/>
        </p:nvSpPr>
        <p:spPr bwMode="auto">
          <a:xfrm>
            <a:off x="1619250" y="5300663"/>
            <a:ext cx="2016125" cy="0"/>
          </a:xfrm>
          <a:prstGeom prst="line">
            <a:avLst/>
          </a:prstGeom>
          <a:noFill/>
          <a:ln w="38100">
            <a:solidFill>
              <a:srgbClr val="FF0000"/>
            </a:solidFill>
            <a:round/>
            <a:headEnd/>
            <a:tailEnd/>
          </a:ln>
          <a:effectLst/>
        </p:spPr>
        <p:txBody>
          <a:bodyPr/>
          <a:lstStyle/>
          <a:p>
            <a:endParaRPr lang="it-IT"/>
          </a:p>
        </p:txBody>
      </p:sp>
      <p:sp>
        <p:nvSpPr>
          <p:cNvPr id="246792" name="Line 8"/>
          <p:cNvSpPr>
            <a:spLocks noChangeShapeType="1"/>
          </p:cNvSpPr>
          <p:nvPr/>
        </p:nvSpPr>
        <p:spPr bwMode="auto">
          <a:xfrm>
            <a:off x="1619250" y="5589588"/>
            <a:ext cx="2016125" cy="0"/>
          </a:xfrm>
          <a:prstGeom prst="line">
            <a:avLst/>
          </a:prstGeom>
          <a:noFill/>
          <a:ln w="38100" cap="rnd">
            <a:solidFill>
              <a:srgbClr val="0000FF"/>
            </a:solidFill>
            <a:prstDash val="sysDot"/>
            <a:round/>
            <a:headEnd/>
            <a:tailEnd/>
          </a:ln>
          <a:effectLst/>
        </p:spPr>
        <p:txBody>
          <a:bodyPr/>
          <a:lstStyle/>
          <a:p>
            <a:endParaRPr lang="it-IT"/>
          </a:p>
        </p:txBody>
      </p:sp>
      <p:sp>
        <p:nvSpPr>
          <p:cNvPr id="246793" name="Line 9"/>
          <p:cNvSpPr>
            <a:spLocks noChangeShapeType="1"/>
          </p:cNvSpPr>
          <p:nvPr/>
        </p:nvSpPr>
        <p:spPr bwMode="auto">
          <a:xfrm>
            <a:off x="1619250" y="5876925"/>
            <a:ext cx="2016125" cy="0"/>
          </a:xfrm>
          <a:prstGeom prst="line">
            <a:avLst/>
          </a:prstGeom>
          <a:noFill/>
          <a:ln w="38100">
            <a:solidFill>
              <a:srgbClr val="009900"/>
            </a:solidFill>
            <a:prstDash val="sysDot"/>
            <a:round/>
            <a:headEnd/>
            <a:tailEnd/>
          </a:ln>
          <a:effectLst/>
        </p:spPr>
        <p:txBody>
          <a:bodyPr/>
          <a:lstStyle/>
          <a:p>
            <a:endParaRPr lang="it-IT"/>
          </a:p>
        </p:txBody>
      </p:sp>
      <p:sp>
        <p:nvSpPr>
          <p:cNvPr id="22" name="Rectangle 3"/>
          <p:cNvSpPr>
            <a:spLocks noChangeArrowheads="1"/>
          </p:cNvSpPr>
          <p:nvPr/>
        </p:nvSpPr>
        <p:spPr bwMode="auto">
          <a:xfrm>
            <a:off x="1762795" y="1052513"/>
            <a:ext cx="2593975" cy="1656407"/>
          </a:xfrm>
          <a:prstGeom prst="rect">
            <a:avLst/>
          </a:prstGeom>
          <a:noFill/>
          <a:ln w="41275">
            <a:solidFill>
              <a:srgbClr val="FFFF00"/>
            </a:solidFill>
            <a:miter lim="800000"/>
            <a:headEnd/>
            <a:tailEnd/>
          </a:ln>
          <a:effectLst/>
        </p:spPr>
        <p:txBody>
          <a:bodyPr wrap="none" anchor="ctr"/>
          <a:lstStyle/>
          <a:p>
            <a:endParaRPr lang="it-IT"/>
          </a:p>
        </p:txBody>
      </p:sp>
      <p:sp>
        <p:nvSpPr>
          <p:cNvPr id="23" name="Rectangle 4"/>
          <p:cNvSpPr>
            <a:spLocks noChangeArrowheads="1"/>
          </p:cNvSpPr>
          <p:nvPr/>
        </p:nvSpPr>
        <p:spPr bwMode="auto">
          <a:xfrm>
            <a:off x="2483520" y="2060575"/>
            <a:ext cx="1657350" cy="1871663"/>
          </a:xfrm>
          <a:prstGeom prst="rect">
            <a:avLst/>
          </a:prstGeom>
          <a:noFill/>
          <a:ln w="38100">
            <a:solidFill>
              <a:srgbClr val="FF0000"/>
            </a:solidFill>
            <a:miter lim="800000"/>
            <a:headEnd/>
            <a:tailEnd/>
          </a:ln>
          <a:effectLst/>
        </p:spPr>
        <p:txBody>
          <a:bodyPr wrap="none" anchor="ctr"/>
          <a:lstStyle/>
          <a:p>
            <a:endParaRPr lang="it-IT"/>
          </a:p>
        </p:txBody>
      </p:sp>
      <p:sp>
        <p:nvSpPr>
          <p:cNvPr id="24" name="Oval 5"/>
          <p:cNvSpPr>
            <a:spLocks noChangeArrowheads="1"/>
          </p:cNvSpPr>
          <p:nvPr/>
        </p:nvSpPr>
        <p:spPr bwMode="auto">
          <a:xfrm>
            <a:off x="2843882" y="1773238"/>
            <a:ext cx="4032374" cy="1727200"/>
          </a:xfrm>
          <a:prstGeom prst="ellipse">
            <a:avLst/>
          </a:prstGeom>
          <a:noFill/>
          <a:ln w="38100">
            <a:solidFill>
              <a:srgbClr val="0000FF"/>
            </a:solidFill>
            <a:prstDash val="sysDot"/>
            <a:round/>
            <a:headEnd/>
            <a:tailEnd/>
          </a:ln>
          <a:effectLst/>
        </p:spPr>
        <p:txBody>
          <a:bodyPr wrap="none" anchor="ctr"/>
          <a:lstStyle/>
          <a:p>
            <a:endParaRPr lang="it-IT"/>
          </a:p>
        </p:txBody>
      </p:sp>
      <p:sp>
        <p:nvSpPr>
          <p:cNvPr id="25" name="Rectangle 6"/>
          <p:cNvSpPr>
            <a:spLocks noChangeArrowheads="1"/>
          </p:cNvSpPr>
          <p:nvPr/>
        </p:nvSpPr>
        <p:spPr bwMode="auto">
          <a:xfrm>
            <a:off x="3203426" y="1412875"/>
            <a:ext cx="2952750" cy="1582738"/>
          </a:xfrm>
          <a:prstGeom prst="rect">
            <a:avLst/>
          </a:prstGeom>
          <a:noFill/>
          <a:ln w="41275">
            <a:solidFill>
              <a:srgbClr val="009900"/>
            </a:solidFill>
            <a:prstDash val="sysDot"/>
            <a:miter lim="800000"/>
            <a:headEnd/>
            <a:tailEnd/>
          </a:ln>
          <a:effectLst/>
        </p:spPr>
        <p:txBody>
          <a:bodyPr wrap="none" anchor="ctr"/>
          <a:lstStyle/>
          <a:p>
            <a:endParaRPr lang="it-IT"/>
          </a:p>
        </p:txBody>
      </p:sp>
      <p:cxnSp>
        <p:nvCxnSpPr>
          <p:cNvPr id="27" name="Connettore 2 26"/>
          <p:cNvCxnSpPr/>
          <p:nvPr/>
        </p:nvCxnSpPr>
        <p:spPr>
          <a:xfrm>
            <a:off x="1043608" y="2420888"/>
            <a:ext cx="7056784" cy="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CasellaDiTesto 28"/>
          <p:cNvSpPr txBox="1"/>
          <p:nvPr/>
        </p:nvSpPr>
        <p:spPr>
          <a:xfrm>
            <a:off x="6948264" y="2564904"/>
            <a:ext cx="1944216" cy="646331"/>
          </a:xfrm>
          <a:prstGeom prst="rect">
            <a:avLst/>
          </a:prstGeom>
          <a:noFill/>
        </p:spPr>
        <p:txBody>
          <a:bodyPr wrap="square" rtlCol="0">
            <a:spAutoFit/>
          </a:bodyPr>
          <a:lstStyle/>
          <a:p>
            <a:pPr algn="ctr"/>
            <a:r>
              <a:rPr lang="it-IT" b="1" i="1" dirty="0" smtClean="0">
                <a:latin typeface="Calibri" pitchFamily="34" charset="0"/>
                <a:cs typeface="Calibri" pitchFamily="34" charset="0"/>
              </a:rPr>
              <a:t>ISLAMIC FINANCE</a:t>
            </a:r>
          </a:p>
          <a:p>
            <a:pPr algn="ctr"/>
            <a:r>
              <a:rPr lang="it-IT" b="1" i="1" dirty="0" smtClean="0">
                <a:latin typeface="Calibri" pitchFamily="34" charset="0"/>
                <a:cs typeface="Calibri" pitchFamily="34" charset="0"/>
              </a:rPr>
              <a:t>MONEY</a:t>
            </a:r>
            <a:endParaRPr lang="it-IT" b="1" i="1" dirty="0">
              <a:latin typeface="Calibri" pitchFamily="34" charset="0"/>
              <a:cs typeface="Calibri" pitchFamily="34" charset="0"/>
            </a:endParaRPr>
          </a:p>
        </p:txBody>
      </p:sp>
    </p:spTree>
    <p:extLst>
      <p:ext uri="{BB962C8B-B14F-4D97-AF65-F5344CB8AC3E}">
        <p14:creationId xmlns="" xmlns:p14="http://schemas.microsoft.com/office/powerpoint/2010/main" val="2114171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sz="2400" b="1" dirty="0" smtClean="0">
                <a:solidFill>
                  <a:srgbClr val="800000"/>
                </a:solidFill>
                <a:latin typeface="Calibri" pitchFamily="34" charset="0"/>
                <a:cs typeface="Calibri" pitchFamily="34" charset="0"/>
              </a:rPr>
              <a:t>The ‘</a:t>
            </a:r>
            <a:r>
              <a:rPr lang="it-IT" sz="2400" b="1" dirty="0" err="1" smtClean="0">
                <a:solidFill>
                  <a:srgbClr val="800000"/>
                </a:solidFill>
                <a:latin typeface="Calibri" pitchFamily="34" charset="0"/>
                <a:cs typeface="Calibri" pitchFamily="34" charset="0"/>
              </a:rPr>
              <a:t>square</a:t>
            </a:r>
            <a:r>
              <a:rPr lang="it-IT" sz="2400" b="1" dirty="0" smtClean="0">
                <a:solidFill>
                  <a:srgbClr val="800000"/>
                </a:solidFill>
                <a:latin typeface="Calibri" pitchFamily="34" charset="0"/>
                <a:cs typeface="Calibri" pitchFamily="34" charset="0"/>
              </a:rPr>
              <a:t>’ </a:t>
            </a:r>
            <a:r>
              <a:rPr lang="it-IT" sz="2400" b="1" dirty="0" err="1" smtClean="0">
                <a:solidFill>
                  <a:srgbClr val="800000"/>
                </a:solidFill>
                <a:latin typeface="Calibri" pitchFamily="34" charset="0"/>
                <a:cs typeface="Calibri" pitchFamily="34" charset="0"/>
              </a:rPr>
              <a:t>of</a:t>
            </a:r>
            <a:r>
              <a:rPr lang="it-IT" sz="2400" b="1" dirty="0" smtClean="0">
                <a:solidFill>
                  <a:srgbClr val="800000"/>
                </a:solidFill>
                <a:latin typeface="Calibri" pitchFamily="34" charset="0"/>
                <a:cs typeface="Calibri" pitchFamily="34" charset="0"/>
              </a:rPr>
              <a:t> </a:t>
            </a:r>
            <a:r>
              <a:rPr lang="it-IT" sz="2400" b="1" dirty="0" err="1" smtClean="0">
                <a:solidFill>
                  <a:srgbClr val="800000"/>
                </a:solidFill>
                <a:latin typeface="Calibri" pitchFamily="34" charset="0"/>
                <a:cs typeface="Calibri" pitchFamily="34" charset="0"/>
              </a:rPr>
              <a:t>value</a:t>
            </a:r>
            <a:r>
              <a:rPr lang="it-IT" sz="2400" b="1" dirty="0" smtClean="0">
                <a:solidFill>
                  <a:srgbClr val="800000"/>
                </a:solidFill>
                <a:latin typeface="Calibri" pitchFamily="34" charset="0"/>
                <a:cs typeface="Calibri" pitchFamily="34" charset="0"/>
              </a:rPr>
              <a:t>(s) </a:t>
            </a:r>
            <a:r>
              <a:rPr lang="it-IT" sz="2400" b="1" dirty="0" err="1" smtClean="0">
                <a:solidFill>
                  <a:srgbClr val="800000"/>
                </a:solidFill>
                <a:latin typeface="Calibri" pitchFamily="34" charset="0"/>
                <a:cs typeface="Calibri" pitchFamily="34" charset="0"/>
              </a:rPr>
              <a:t>embedded</a:t>
            </a:r>
            <a:r>
              <a:rPr lang="it-IT" sz="2400" b="1" dirty="0" smtClean="0">
                <a:solidFill>
                  <a:srgbClr val="800000"/>
                </a:solidFill>
                <a:latin typeface="Calibri" pitchFamily="34" charset="0"/>
                <a:cs typeface="Calibri" pitchFamily="34" charset="0"/>
              </a:rPr>
              <a:t> in IF </a:t>
            </a:r>
            <a:r>
              <a:rPr lang="it-IT" sz="2400" b="1" dirty="0" err="1" smtClean="0">
                <a:solidFill>
                  <a:srgbClr val="800000"/>
                </a:solidFill>
                <a:latin typeface="Calibri" pitchFamily="34" charset="0"/>
                <a:cs typeface="Calibri" pitchFamily="34" charset="0"/>
              </a:rPr>
              <a:t>money</a:t>
            </a:r>
            <a:endParaRPr lang="it-IT" sz="2400" b="1" dirty="0">
              <a:solidFill>
                <a:srgbClr val="800000"/>
              </a:solidFill>
              <a:latin typeface="Calibri" pitchFamily="34" charset="0"/>
              <a:cs typeface="Calibri" pitchFamily="34" charset="0"/>
            </a:endParaRPr>
          </a:p>
        </p:txBody>
      </p:sp>
      <p:cxnSp>
        <p:nvCxnSpPr>
          <p:cNvPr id="13" name="Connettore 1 12"/>
          <p:cNvCxnSpPr/>
          <p:nvPr/>
        </p:nvCxnSpPr>
        <p:spPr>
          <a:xfrm>
            <a:off x="2267744" y="1628800"/>
            <a:ext cx="4464496"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a:off x="2195736" y="5661248"/>
            <a:ext cx="4464496" cy="0"/>
          </a:xfrm>
          <a:prstGeom prst="line">
            <a:avLst/>
          </a:prstGeom>
          <a:ln w="2540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2195736" y="1637184"/>
            <a:ext cx="72008" cy="4024064"/>
          </a:xfrm>
          <a:prstGeom prst="line">
            <a:avLst/>
          </a:prstGeom>
          <a:ln w="2540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flipH="1">
            <a:off x="6660232" y="1637184"/>
            <a:ext cx="72008" cy="4024064"/>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3059832" y="5785519"/>
            <a:ext cx="2592288" cy="307777"/>
          </a:xfrm>
          <a:prstGeom prst="rect">
            <a:avLst/>
          </a:prstGeom>
          <a:noFill/>
        </p:spPr>
        <p:txBody>
          <a:bodyPr wrap="square" rtlCol="0">
            <a:spAutoFit/>
          </a:bodyPr>
          <a:lstStyle/>
          <a:p>
            <a:pPr algn="ctr"/>
            <a:r>
              <a:rPr lang="it-IT" sz="1400" b="1" dirty="0" err="1" smtClean="0">
                <a:latin typeface="Calibri" pitchFamily="34" charset="0"/>
                <a:cs typeface="Calibri" pitchFamily="34" charset="0"/>
              </a:rPr>
              <a:t>socio-economic</a:t>
            </a:r>
            <a:r>
              <a:rPr lang="it-IT" sz="1400" b="1" dirty="0" smtClean="0">
                <a:latin typeface="Calibri" pitchFamily="34" charset="0"/>
                <a:cs typeface="Calibri" pitchFamily="34" charset="0"/>
              </a:rPr>
              <a:t> (</a:t>
            </a:r>
            <a:r>
              <a:rPr lang="it-IT" sz="1400" b="1" dirty="0" err="1" smtClean="0">
                <a:latin typeface="Calibri" pitchFamily="34" charset="0"/>
                <a:cs typeface="Calibri" pitchFamily="34" charset="0"/>
              </a:rPr>
              <a:t>local</a:t>
            </a:r>
            <a:r>
              <a:rPr lang="it-IT" sz="1400" b="1" dirty="0" smtClean="0">
                <a:latin typeface="Calibri" pitchFamily="34" charset="0"/>
                <a:cs typeface="Calibri" pitchFamily="34" charset="0"/>
              </a:rPr>
              <a:t>) </a:t>
            </a:r>
            <a:r>
              <a:rPr lang="it-IT" sz="1400" b="1" dirty="0" err="1" smtClean="0">
                <a:latin typeface="Calibri" pitchFamily="34" charset="0"/>
                <a:cs typeface="Calibri" pitchFamily="34" charset="0"/>
              </a:rPr>
              <a:t>practice</a:t>
            </a:r>
            <a:endParaRPr lang="it-IT" sz="1400" b="1" dirty="0">
              <a:latin typeface="Calibri" pitchFamily="34" charset="0"/>
              <a:cs typeface="Calibri" pitchFamily="34" charset="0"/>
            </a:endParaRPr>
          </a:p>
        </p:txBody>
      </p:sp>
      <p:sp>
        <p:nvSpPr>
          <p:cNvPr id="21" name="CasellaDiTesto 20"/>
          <p:cNvSpPr txBox="1"/>
          <p:nvPr/>
        </p:nvSpPr>
        <p:spPr>
          <a:xfrm>
            <a:off x="3563888" y="1177007"/>
            <a:ext cx="1656184" cy="307777"/>
          </a:xfrm>
          <a:prstGeom prst="rect">
            <a:avLst/>
          </a:prstGeom>
          <a:noFill/>
        </p:spPr>
        <p:txBody>
          <a:bodyPr wrap="square" rtlCol="0">
            <a:spAutoFit/>
          </a:bodyPr>
          <a:lstStyle/>
          <a:p>
            <a:pPr algn="ctr"/>
            <a:r>
              <a:rPr lang="it-IT" sz="1400" b="1" dirty="0" smtClean="0">
                <a:latin typeface="Calibri" pitchFamily="34" charset="0"/>
                <a:cs typeface="Calibri" pitchFamily="34" charset="0"/>
              </a:rPr>
              <a:t>(global) </a:t>
            </a:r>
            <a:r>
              <a:rPr lang="it-IT" sz="1400" b="1" dirty="0" err="1" smtClean="0">
                <a:latin typeface="Calibri" pitchFamily="34" charset="0"/>
                <a:cs typeface="Calibri" pitchFamily="34" charset="0"/>
              </a:rPr>
              <a:t>capitalism</a:t>
            </a:r>
            <a:endParaRPr lang="it-IT" sz="1400" b="1" dirty="0">
              <a:latin typeface="Calibri" pitchFamily="34" charset="0"/>
              <a:cs typeface="Calibri" pitchFamily="34" charset="0"/>
            </a:endParaRPr>
          </a:p>
        </p:txBody>
      </p:sp>
      <p:sp>
        <p:nvSpPr>
          <p:cNvPr id="22" name="CasellaDiTesto 21"/>
          <p:cNvSpPr txBox="1"/>
          <p:nvPr/>
        </p:nvSpPr>
        <p:spPr>
          <a:xfrm>
            <a:off x="899592" y="3284985"/>
            <a:ext cx="1296144" cy="307777"/>
          </a:xfrm>
          <a:prstGeom prst="rect">
            <a:avLst/>
          </a:prstGeom>
          <a:noFill/>
        </p:spPr>
        <p:txBody>
          <a:bodyPr wrap="square" rtlCol="0">
            <a:spAutoFit/>
          </a:bodyPr>
          <a:lstStyle/>
          <a:p>
            <a:pPr algn="ctr"/>
            <a:r>
              <a:rPr lang="it-IT" sz="1400" b="1" dirty="0" smtClean="0">
                <a:latin typeface="Calibri" pitchFamily="34" charset="0"/>
                <a:cs typeface="Calibri" pitchFamily="34" charset="0"/>
              </a:rPr>
              <a:t>Islam</a:t>
            </a:r>
            <a:endParaRPr lang="it-IT" sz="1400" b="1" dirty="0">
              <a:latin typeface="Calibri" pitchFamily="34" charset="0"/>
              <a:cs typeface="Calibri" pitchFamily="34" charset="0"/>
            </a:endParaRPr>
          </a:p>
        </p:txBody>
      </p:sp>
      <p:sp>
        <p:nvSpPr>
          <p:cNvPr id="23" name="CasellaDiTesto 22"/>
          <p:cNvSpPr txBox="1"/>
          <p:nvPr/>
        </p:nvSpPr>
        <p:spPr>
          <a:xfrm>
            <a:off x="6588224" y="3284984"/>
            <a:ext cx="1296144" cy="307777"/>
          </a:xfrm>
          <a:prstGeom prst="rect">
            <a:avLst/>
          </a:prstGeom>
          <a:noFill/>
        </p:spPr>
        <p:txBody>
          <a:bodyPr wrap="square" rtlCol="0">
            <a:spAutoFit/>
          </a:bodyPr>
          <a:lstStyle/>
          <a:p>
            <a:pPr algn="ctr"/>
            <a:r>
              <a:rPr lang="it-IT" sz="1400" b="1" dirty="0" smtClean="0">
                <a:latin typeface="Calibri" pitchFamily="34" charset="0"/>
                <a:cs typeface="Calibri" pitchFamily="34" charset="0"/>
              </a:rPr>
              <a:t>state</a:t>
            </a:r>
            <a:endParaRPr lang="it-IT" sz="1400" b="1" dirty="0">
              <a:latin typeface="Calibri" pitchFamily="34" charset="0"/>
              <a:cs typeface="Calibri" pitchFamily="34" charset="0"/>
            </a:endParaRPr>
          </a:p>
        </p:txBody>
      </p:sp>
      <p:sp>
        <p:nvSpPr>
          <p:cNvPr id="24" name="CasellaDiTesto 23"/>
          <p:cNvSpPr txBox="1"/>
          <p:nvPr/>
        </p:nvSpPr>
        <p:spPr>
          <a:xfrm>
            <a:off x="3707904" y="1772816"/>
            <a:ext cx="1296144" cy="307777"/>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profitable</a:t>
            </a:r>
            <a:endParaRPr lang="it-IT" sz="1400" i="1" dirty="0">
              <a:latin typeface="Calibri" pitchFamily="34" charset="0"/>
              <a:cs typeface="Calibri" pitchFamily="34" charset="0"/>
            </a:endParaRPr>
          </a:p>
        </p:txBody>
      </p:sp>
      <p:sp>
        <p:nvSpPr>
          <p:cNvPr id="25" name="CasellaDiTesto 24"/>
          <p:cNvSpPr txBox="1"/>
          <p:nvPr/>
        </p:nvSpPr>
        <p:spPr>
          <a:xfrm>
            <a:off x="3635896" y="5209455"/>
            <a:ext cx="1296144" cy="307777"/>
          </a:xfrm>
          <a:prstGeom prst="rect">
            <a:avLst/>
          </a:prstGeom>
          <a:noFill/>
        </p:spPr>
        <p:txBody>
          <a:bodyPr wrap="square" rtlCol="0">
            <a:spAutoFit/>
          </a:bodyPr>
          <a:lstStyle/>
          <a:p>
            <a:pPr algn="ctr"/>
            <a:r>
              <a:rPr lang="it-IT" sz="1400" i="1" dirty="0" smtClean="0">
                <a:latin typeface="Calibri" pitchFamily="34" charset="0"/>
                <a:cs typeface="Calibri" pitchFamily="34" charset="0"/>
              </a:rPr>
              <a:t>inclusive</a:t>
            </a:r>
            <a:endParaRPr lang="it-IT" sz="1400" i="1" dirty="0">
              <a:latin typeface="Calibri" pitchFamily="34" charset="0"/>
              <a:cs typeface="Calibri" pitchFamily="34" charset="0"/>
            </a:endParaRPr>
          </a:p>
        </p:txBody>
      </p:sp>
      <p:sp>
        <p:nvSpPr>
          <p:cNvPr id="26" name="CasellaDiTesto 25"/>
          <p:cNvSpPr txBox="1"/>
          <p:nvPr/>
        </p:nvSpPr>
        <p:spPr>
          <a:xfrm>
            <a:off x="5004048" y="4869160"/>
            <a:ext cx="1296144" cy="738664"/>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local</a:t>
            </a:r>
            <a:r>
              <a:rPr lang="it-IT" sz="1400" i="1" dirty="0" smtClean="0">
                <a:latin typeface="Calibri" pitchFamily="34" charset="0"/>
                <a:cs typeface="Calibri" pitchFamily="34" charset="0"/>
              </a:rPr>
              <a:t> </a:t>
            </a:r>
            <a:r>
              <a:rPr lang="it-IT" sz="1400" i="1" dirty="0" err="1" smtClean="0">
                <a:latin typeface="Calibri" pitchFamily="34" charset="0"/>
                <a:cs typeface="Calibri" pitchFamily="34" charset="0"/>
              </a:rPr>
              <a:t>development</a:t>
            </a:r>
            <a:endParaRPr lang="it-IT" sz="1400" i="1" dirty="0" smtClean="0">
              <a:latin typeface="Calibri" pitchFamily="34" charset="0"/>
              <a:cs typeface="Calibri" pitchFamily="34" charset="0"/>
            </a:endParaRPr>
          </a:p>
          <a:p>
            <a:pPr algn="ctr"/>
            <a:r>
              <a:rPr lang="it-IT" sz="1400" i="1" dirty="0" err="1" smtClean="0">
                <a:latin typeface="Calibri" pitchFamily="34" charset="0"/>
                <a:cs typeface="Calibri" pitchFamily="34" charset="0"/>
              </a:rPr>
              <a:t>oriented</a:t>
            </a:r>
            <a:endParaRPr lang="it-IT" sz="1400" i="1" dirty="0">
              <a:latin typeface="Calibri" pitchFamily="34" charset="0"/>
              <a:cs typeface="Calibri" pitchFamily="34" charset="0"/>
            </a:endParaRPr>
          </a:p>
        </p:txBody>
      </p:sp>
      <p:sp>
        <p:nvSpPr>
          <p:cNvPr id="27" name="CasellaDiTesto 26"/>
          <p:cNvSpPr txBox="1"/>
          <p:nvPr/>
        </p:nvSpPr>
        <p:spPr>
          <a:xfrm>
            <a:off x="3347864" y="3140968"/>
            <a:ext cx="2088232" cy="954107"/>
          </a:xfrm>
          <a:prstGeom prst="rect">
            <a:avLst/>
          </a:prstGeom>
          <a:noFill/>
        </p:spPr>
        <p:txBody>
          <a:bodyPr wrap="square" rtlCol="0">
            <a:spAutoFit/>
          </a:bodyPr>
          <a:lstStyle/>
          <a:p>
            <a:pPr algn="ctr"/>
            <a:r>
              <a:rPr lang="it-IT" sz="1400" b="1" i="1" dirty="0" smtClean="0">
                <a:latin typeface="Calibri" pitchFamily="34" charset="0"/>
                <a:cs typeface="Calibri" pitchFamily="34" charset="0"/>
              </a:rPr>
              <a:t>‘</a:t>
            </a:r>
            <a:r>
              <a:rPr lang="it-IT" sz="1400" b="1" i="1" dirty="0" err="1" smtClean="0">
                <a:latin typeface="Calibri" pitchFamily="34" charset="0"/>
                <a:cs typeface="Calibri" pitchFamily="34" charset="0"/>
              </a:rPr>
              <a:t>real</a:t>
            </a:r>
            <a:r>
              <a:rPr lang="it-IT" sz="1400" b="1" i="1" dirty="0" smtClean="0">
                <a:latin typeface="Calibri" pitchFamily="34" charset="0"/>
                <a:cs typeface="Calibri" pitchFamily="34" charset="0"/>
              </a:rPr>
              <a:t>’ economy;</a:t>
            </a:r>
          </a:p>
          <a:p>
            <a:pPr algn="ctr"/>
            <a:r>
              <a:rPr lang="it-IT" sz="1400" b="1" i="1" dirty="0" err="1" smtClean="0">
                <a:latin typeface="Calibri" pitchFamily="34" charset="0"/>
                <a:cs typeface="Calibri" pitchFamily="34" charset="0"/>
              </a:rPr>
              <a:t>ethical</a:t>
            </a:r>
            <a:r>
              <a:rPr lang="it-IT" sz="1400" b="1" i="1" dirty="0" smtClean="0">
                <a:latin typeface="Calibri" pitchFamily="34" charset="0"/>
                <a:cs typeface="Calibri" pitchFamily="34" charset="0"/>
              </a:rPr>
              <a:t> </a:t>
            </a:r>
            <a:r>
              <a:rPr lang="it-IT" sz="1400" b="1" i="1" dirty="0" err="1" smtClean="0">
                <a:latin typeface="Calibri" pitchFamily="34" charset="0"/>
                <a:cs typeface="Calibri" pitchFamily="34" charset="0"/>
              </a:rPr>
              <a:t>criteria</a:t>
            </a:r>
            <a:r>
              <a:rPr lang="it-IT" sz="1400" b="1" i="1" dirty="0" smtClean="0">
                <a:latin typeface="Calibri" pitchFamily="34" charset="0"/>
                <a:cs typeface="Calibri" pitchFamily="34" charset="0"/>
              </a:rPr>
              <a:t>;</a:t>
            </a:r>
          </a:p>
          <a:p>
            <a:pPr algn="ctr"/>
            <a:r>
              <a:rPr lang="it-IT" sz="1400" b="1" i="1" dirty="0" smtClean="0">
                <a:latin typeface="Calibri" pitchFamily="34" charset="0"/>
                <a:cs typeface="Calibri" pitchFamily="34" charset="0"/>
              </a:rPr>
              <a:t>profit-loss and </a:t>
            </a:r>
          </a:p>
          <a:p>
            <a:pPr algn="ctr"/>
            <a:r>
              <a:rPr lang="it-IT" sz="1400" b="1" i="1" dirty="0" err="1" smtClean="0">
                <a:latin typeface="Calibri" pitchFamily="34" charset="0"/>
                <a:cs typeface="Calibri" pitchFamily="34" charset="0"/>
              </a:rPr>
              <a:t>risk</a:t>
            </a:r>
            <a:r>
              <a:rPr lang="it-IT" sz="1400" b="1" i="1" dirty="0" smtClean="0">
                <a:latin typeface="Calibri" pitchFamily="34" charset="0"/>
                <a:cs typeface="Calibri" pitchFamily="34" charset="0"/>
              </a:rPr>
              <a:t> </a:t>
            </a:r>
            <a:r>
              <a:rPr lang="it-IT" sz="1400" b="1" i="1" dirty="0" err="1" smtClean="0">
                <a:latin typeface="Calibri" pitchFamily="34" charset="0"/>
                <a:cs typeface="Calibri" pitchFamily="34" charset="0"/>
              </a:rPr>
              <a:t>sharing</a:t>
            </a:r>
            <a:endParaRPr lang="it-IT" sz="1400" b="1" i="1" dirty="0">
              <a:latin typeface="Calibri" pitchFamily="34" charset="0"/>
              <a:cs typeface="Calibri" pitchFamily="34" charset="0"/>
            </a:endParaRPr>
          </a:p>
        </p:txBody>
      </p:sp>
      <p:sp>
        <p:nvSpPr>
          <p:cNvPr id="29" name="CasellaDiTesto 28"/>
          <p:cNvSpPr txBox="1"/>
          <p:nvPr/>
        </p:nvSpPr>
        <p:spPr>
          <a:xfrm>
            <a:off x="2267744" y="4509120"/>
            <a:ext cx="1296144" cy="954107"/>
          </a:xfrm>
          <a:prstGeom prst="rect">
            <a:avLst/>
          </a:prstGeom>
          <a:noFill/>
        </p:spPr>
        <p:txBody>
          <a:bodyPr wrap="square" rtlCol="0">
            <a:spAutoFit/>
          </a:bodyPr>
          <a:lstStyle/>
          <a:p>
            <a:pPr algn="ctr"/>
            <a:r>
              <a:rPr lang="it-IT" sz="1400" i="1" dirty="0" smtClean="0">
                <a:latin typeface="Calibri" pitchFamily="34" charset="0"/>
                <a:cs typeface="Calibri" pitchFamily="34" charset="0"/>
              </a:rPr>
              <a:t>social </a:t>
            </a:r>
            <a:r>
              <a:rPr lang="it-IT" sz="1400" i="1" dirty="0" err="1" smtClean="0">
                <a:latin typeface="Calibri" pitchFamily="34" charset="0"/>
                <a:cs typeface="Calibri" pitchFamily="34" charset="0"/>
              </a:rPr>
              <a:t>responsible</a:t>
            </a:r>
            <a:r>
              <a:rPr lang="it-IT" sz="1400" i="1" dirty="0" smtClean="0">
                <a:latin typeface="Calibri" pitchFamily="34" charset="0"/>
                <a:cs typeface="Calibri" pitchFamily="34" charset="0"/>
              </a:rPr>
              <a:t> /</a:t>
            </a:r>
          </a:p>
          <a:p>
            <a:pPr algn="ctr"/>
            <a:r>
              <a:rPr lang="it-IT" sz="1400" i="1" dirty="0" smtClean="0">
                <a:latin typeface="Calibri" pitchFamily="34" charset="0"/>
                <a:cs typeface="Calibri" pitchFamily="34" charset="0"/>
              </a:rPr>
              <a:t>impact </a:t>
            </a:r>
            <a:r>
              <a:rPr lang="it-IT" sz="1400" i="1" dirty="0" err="1" smtClean="0">
                <a:latin typeface="Calibri" pitchFamily="34" charset="0"/>
                <a:cs typeface="Calibri" pitchFamily="34" charset="0"/>
              </a:rPr>
              <a:t>oriented</a:t>
            </a:r>
            <a:endParaRPr lang="it-IT" sz="1400" i="1" dirty="0">
              <a:latin typeface="Calibri" pitchFamily="34" charset="0"/>
              <a:cs typeface="Calibri" pitchFamily="34" charset="0"/>
            </a:endParaRPr>
          </a:p>
        </p:txBody>
      </p:sp>
      <p:sp>
        <p:nvSpPr>
          <p:cNvPr id="30" name="CasellaDiTesto 29"/>
          <p:cNvSpPr txBox="1"/>
          <p:nvPr/>
        </p:nvSpPr>
        <p:spPr>
          <a:xfrm>
            <a:off x="2276128" y="1844824"/>
            <a:ext cx="1296144" cy="523220"/>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shari</a:t>
            </a:r>
            <a:r>
              <a:rPr lang="it-IT" sz="1400" i="1" dirty="0" smtClean="0">
                <a:latin typeface="Calibri" pitchFamily="34" charset="0"/>
                <a:cs typeface="Calibri" pitchFamily="34" charset="0"/>
              </a:rPr>
              <a:t> ‘ah</a:t>
            </a:r>
          </a:p>
          <a:p>
            <a:pPr algn="ctr"/>
            <a:r>
              <a:rPr lang="it-IT" sz="1400" i="1" dirty="0" err="1" smtClean="0">
                <a:latin typeface="Calibri" pitchFamily="34" charset="0"/>
                <a:cs typeface="Calibri" pitchFamily="34" charset="0"/>
              </a:rPr>
              <a:t>compliant</a:t>
            </a:r>
            <a:endParaRPr lang="it-IT" sz="1400" i="1" dirty="0">
              <a:latin typeface="Calibri" pitchFamily="34" charset="0"/>
              <a:cs typeface="Calibri" pitchFamily="34" charset="0"/>
            </a:endParaRPr>
          </a:p>
        </p:txBody>
      </p:sp>
      <p:sp>
        <p:nvSpPr>
          <p:cNvPr id="31" name="CasellaDiTesto 30"/>
          <p:cNvSpPr txBox="1"/>
          <p:nvPr/>
        </p:nvSpPr>
        <p:spPr>
          <a:xfrm>
            <a:off x="2051720" y="2833772"/>
            <a:ext cx="1296144" cy="523220"/>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shari</a:t>
            </a:r>
            <a:r>
              <a:rPr lang="it-IT" sz="1400" i="1" dirty="0" smtClean="0">
                <a:latin typeface="Calibri" pitchFamily="34" charset="0"/>
                <a:cs typeface="Calibri" pitchFamily="34" charset="0"/>
              </a:rPr>
              <a:t> ‘ah</a:t>
            </a:r>
          </a:p>
          <a:p>
            <a:pPr algn="ctr"/>
            <a:r>
              <a:rPr lang="it-IT" sz="1400" i="1" dirty="0" err="1" smtClean="0">
                <a:latin typeface="Calibri" pitchFamily="34" charset="0"/>
                <a:cs typeface="Calibri" pitchFamily="34" charset="0"/>
              </a:rPr>
              <a:t>based</a:t>
            </a:r>
            <a:endParaRPr lang="it-IT" sz="1400" i="1" dirty="0">
              <a:latin typeface="Calibri" pitchFamily="34" charset="0"/>
              <a:cs typeface="Calibri" pitchFamily="34" charset="0"/>
            </a:endParaRPr>
          </a:p>
        </p:txBody>
      </p:sp>
      <p:sp>
        <p:nvSpPr>
          <p:cNvPr id="33" name="CasellaDiTesto 32"/>
          <p:cNvSpPr txBox="1"/>
          <p:nvPr/>
        </p:nvSpPr>
        <p:spPr>
          <a:xfrm>
            <a:off x="5292080" y="2257127"/>
            <a:ext cx="1296144" cy="307777"/>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efficient</a:t>
            </a:r>
            <a:endParaRPr lang="it-IT" sz="1400" i="1" dirty="0">
              <a:latin typeface="Calibri" pitchFamily="34" charset="0"/>
              <a:cs typeface="Calibri" pitchFamily="34" charset="0"/>
            </a:endParaRPr>
          </a:p>
        </p:txBody>
      </p:sp>
      <p:sp>
        <p:nvSpPr>
          <p:cNvPr id="34" name="CasellaDiTesto 33"/>
          <p:cNvSpPr txBox="1"/>
          <p:nvPr/>
        </p:nvSpPr>
        <p:spPr>
          <a:xfrm>
            <a:off x="5436096" y="2761183"/>
            <a:ext cx="1296144" cy="307777"/>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regulated</a:t>
            </a:r>
            <a:endParaRPr lang="it-IT" sz="1400" i="1" dirty="0">
              <a:latin typeface="Calibri" pitchFamily="34" charset="0"/>
              <a:cs typeface="Calibri" pitchFamily="34" charset="0"/>
            </a:endParaRPr>
          </a:p>
        </p:txBody>
      </p:sp>
      <p:sp>
        <p:nvSpPr>
          <p:cNvPr id="36" name="CasellaDiTesto 35"/>
          <p:cNvSpPr txBox="1"/>
          <p:nvPr/>
        </p:nvSpPr>
        <p:spPr>
          <a:xfrm>
            <a:off x="3707904" y="2473151"/>
            <a:ext cx="1296144" cy="307777"/>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standardised</a:t>
            </a:r>
            <a:endParaRPr lang="it-IT" sz="1400" i="1" dirty="0">
              <a:latin typeface="Calibri" pitchFamily="34" charset="0"/>
              <a:cs typeface="Calibri" pitchFamily="34" charset="0"/>
            </a:endParaRPr>
          </a:p>
        </p:txBody>
      </p:sp>
      <p:sp>
        <p:nvSpPr>
          <p:cNvPr id="37" name="CasellaDiTesto 36"/>
          <p:cNvSpPr txBox="1"/>
          <p:nvPr/>
        </p:nvSpPr>
        <p:spPr>
          <a:xfrm>
            <a:off x="1979712" y="3717032"/>
            <a:ext cx="1296144" cy="307777"/>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religious</a:t>
            </a:r>
            <a:endParaRPr lang="it-IT" sz="1400" i="1" dirty="0">
              <a:latin typeface="Calibri" pitchFamily="34" charset="0"/>
              <a:cs typeface="Calibri" pitchFamily="34" charset="0"/>
            </a:endParaRPr>
          </a:p>
        </p:txBody>
      </p:sp>
      <p:sp>
        <p:nvSpPr>
          <p:cNvPr id="38" name="CasellaDiTesto 37"/>
          <p:cNvSpPr txBox="1"/>
          <p:nvPr/>
        </p:nvSpPr>
        <p:spPr>
          <a:xfrm>
            <a:off x="5292080" y="4273351"/>
            <a:ext cx="1296144" cy="307777"/>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diversified</a:t>
            </a:r>
            <a:endParaRPr lang="it-IT" sz="1400" i="1" dirty="0" smtClean="0">
              <a:latin typeface="Calibri" pitchFamily="34" charset="0"/>
              <a:cs typeface="Calibri" pitchFamily="34" charset="0"/>
            </a:endParaRPr>
          </a:p>
        </p:txBody>
      </p:sp>
      <p:sp>
        <p:nvSpPr>
          <p:cNvPr id="40" name="CasellaDiTesto 39"/>
          <p:cNvSpPr txBox="1"/>
          <p:nvPr/>
        </p:nvSpPr>
        <p:spPr>
          <a:xfrm>
            <a:off x="5436096" y="3409836"/>
            <a:ext cx="1296144" cy="523220"/>
          </a:xfrm>
          <a:prstGeom prst="rect">
            <a:avLst/>
          </a:prstGeom>
          <a:noFill/>
        </p:spPr>
        <p:txBody>
          <a:bodyPr wrap="square" rtlCol="0">
            <a:spAutoFit/>
          </a:bodyPr>
          <a:lstStyle/>
          <a:p>
            <a:pPr algn="ctr"/>
            <a:r>
              <a:rPr lang="it-IT" sz="1400" i="1" dirty="0" smtClean="0">
                <a:latin typeface="Calibri" pitchFamily="34" charset="0"/>
                <a:cs typeface="Calibri" pitchFamily="34" charset="0"/>
              </a:rPr>
              <a:t>consumer</a:t>
            </a:r>
          </a:p>
          <a:p>
            <a:pPr algn="ctr"/>
            <a:r>
              <a:rPr lang="it-IT" sz="1400" i="1" dirty="0" err="1" smtClean="0">
                <a:latin typeface="Calibri" pitchFamily="34" charset="0"/>
                <a:cs typeface="Calibri" pitchFamily="34" charset="0"/>
              </a:rPr>
              <a:t>oriented</a:t>
            </a:r>
            <a:endParaRPr lang="it-IT" sz="1400" i="1" dirty="0" smtClean="0">
              <a:latin typeface="Calibri" pitchFamily="34" charset="0"/>
              <a:cs typeface="Calibri" pitchFamily="34" charset="0"/>
            </a:endParaRPr>
          </a:p>
        </p:txBody>
      </p:sp>
      <p:sp>
        <p:nvSpPr>
          <p:cNvPr id="28" name="CasellaDiTesto 27"/>
          <p:cNvSpPr txBox="1"/>
          <p:nvPr/>
        </p:nvSpPr>
        <p:spPr>
          <a:xfrm>
            <a:off x="4860032" y="1844824"/>
            <a:ext cx="1296144" cy="307777"/>
          </a:xfrm>
          <a:prstGeom prst="rect">
            <a:avLst/>
          </a:prstGeom>
          <a:noFill/>
        </p:spPr>
        <p:txBody>
          <a:bodyPr wrap="square" rtlCol="0">
            <a:spAutoFit/>
          </a:bodyPr>
          <a:lstStyle/>
          <a:p>
            <a:pPr algn="ctr"/>
            <a:r>
              <a:rPr lang="it-IT" sz="1400" i="1" dirty="0" err="1" smtClean="0">
                <a:latin typeface="Calibri" pitchFamily="34" charset="0"/>
                <a:cs typeface="Calibri" pitchFamily="34" charset="0"/>
              </a:rPr>
              <a:t>stable</a:t>
            </a:r>
            <a:endParaRPr lang="it-IT" sz="14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sz="2400" b="1" dirty="0" smtClean="0">
                <a:solidFill>
                  <a:srgbClr val="800000"/>
                </a:solidFill>
                <a:latin typeface="Calibri" pitchFamily="34" charset="0"/>
                <a:cs typeface="Calibri" pitchFamily="34" charset="0"/>
              </a:rPr>
              <a:t>A </a:t>
            </a:r>
            <a:r>
              <a:rPr lang="it-IT" sz="2400" b="1" dirty="0" err="1" smtClean="0">
                <a:solidFill>
                  <a:srgbClr val="800000"/>
                </a:solidFill>
                <a:latin typeface="Calibri" pitchFamily="34" charset="0"/>
                <a:cs typeface="Calibri" pitchFamily="34" charset="0"/>
              </a:rPr>
              <a:t>map</a:t>
            </a:r>
            <a:r>
              <a:rPr lang="it-IT" sz="2400" b="1" dirty="0" smtClean="0">
                <a:solidFill>
                  <a:srgbClr val="800000"/>
                </a:solidFill>
                <a:latin typeface="Calibri" pitchFamily="34" charset="0"/>
                <a:cs typeface="Calibri" pitchFamily="34" charset="0"/>
              </a:rPr>
              <a:t> </a:t>
            </a:r>
            <a:r>
              <a:rPr lang="it-IT" sz="2400" b="1" dirty="0" err="1" smtClean="0">
                <a:solidFill>
                  <a:srgbClr val="800000"/>
                </a:solidFill>
                <a:latin typeface="Calibri" pitchFamily="34" charset="0"/>
                <a:cs typeface="Calibri" pitchFamily="34" charset="0"/>
              </a:rPr>
              <a:t>of</a:t>
            </a:r>
            <a:r>
              <a:rPr lang="it-IT" sz="2400" b="1" dirty="0" smtClean="0">
                <a:solidFill>
                  <a:srgbClr val="800000"/>
                </a:solidFill>
                <a:latin typeface="Calibri" pitchFamily="34" charset="0"/>
                <a:cs typeface="Calibri" pitchFamily="34" charset="0"/>
              </a:rPr>
              <a:t> </a:t>
            </a:r>
            <a:r>
              <a:rPr lang="it-IT" sz="2400" b="1" dirty="0" err="1" smtClean="0">
                <a:solidFill>
                  <a:srgbClr val="800000"/>
                </a:solidFill>
                <a:latin typeface="Calibri" pitchFamily="34" charset="0"/>
                <a:cs typeface="Calibri" pitchFamily="34" charset="0"/>
              </a:rPr>
              <a:t>Islamic</a:t>
            </a:r>
            <a:r>
              <a:rPr lang="it-IT" sz="2400" b="1" dirty="0" smtClean="0">
                <a:solidFill>
                  <a:srgbClr val="800000"/>
                </a:solidFill>
                <a:latin typeface="Calibri" pitchFamily="34" charset="0"/>
                <a:cs typeface="Calibri" pitchFamily="34" charset="0"/>
              </a:rPr>
              <a:t> finance </a:t>
            </a:r>
            <a:r>
              <a:rPr lang="it-IT" sz="2400" b="1" dirty="0" err="1" smtClean="0">
                <a:solidFill>
                  <a:srgbClr val="800000"/>
                </a:solidFill>
                <a:latin typeface="Calibri" pitchFamily="34" charset="0"/>
                <a:cs typeface="Calibri" pitchFamily="34" charset="0"/>
              </a:rPr>
              <a:t>products</a:t>
            </a:r>
            <a:r>
              <a:rPr lang="it-IT" sz="2400" b="1" dirty="0" smtClean="0">
                <a:solidFill>
                  <a:srgbClr val="800000"/>
                </a:solidFill>
                <a:latin typeface="Calibri" pitchFamily="34" charset="0"/>
                <a:cs typeface="Calibri" pitchFamily="34" charset="0"/>
              </a:rPr>
              <a:t> /</a:t>
            </a:r>
            <a:r>
              <a:rPr lang="it-IT" sz="2400" b="1" dirty="0" err="1" smtClean="0">
                <a:solidFill>
                  <a:srgbClr val="800000"/>
                </a:solidFill>
                <a:latin typeface="Calibri" pitchFamily="34" charset="0"/>
                <a:cs typeface="Calibri" pitchFamily="34" charset="0"/>
              </a:rPr>
              <a:t>actors</a:t>
            </a:r>
            <a:endParaRPr lang="it-IT" sz="2400" b="1" dirty="0">
              <a:solidFill>
                <a:srgbClr val="800000"/>
              </a:solidFill>
              <a:latin typeface="Calibri" pitchFamily="34" charset="0"/>
              <a:cs typeface="Calibri" pitchFamily="34" charset="0"/>
            </a:endParaRPr>
          </a:p>
        </p:txBody>
      </p:sp>
      <p:cxnSp>
        <p:nvCxnSpPr>
          <p:cNvPr id="13" name="Connettore 1 12"/>
          <p:cNvCxnSpPr/>
          <p:nvPr/>
        </p:nvCxnSpPr>
        <p:spPr>
          <a:xfrm>
            <a:off x="2267744" y="1628800"/>
            <a:ext cx="4464496"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a:off x="2195736" y="5661248"/>
            <a:ext cx="4464496" cy="0"/>
          </a:xfrm>
          <a:prstGeom prst="line">
            <a:avLst/>
          </a:prstGeom>
          <a:ln w="2540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H="1">
            <a:off x="2195736" y="1637184"/>
            <a:ext cx="72008" cy="4024064"/>
          </a:xfrm>
          <a:prstGeom prst="line">
            <a:avLst/>
          </a:prstGeom>
          <a:ln w="2540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flipH="1">
            <a:off x="6660232" y="1637184"/>
            <a:ext cx="72008" cy="4024064"/>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3563888" y="1177007"/>
            <a:ext cx="1656184" cy="307777"/>
          </a:xfrm>
          <a:prstGeom prst="rect">
            <a:avLst/>
          </a:prstGeom>
          <a:noFill/>
        </p:spPr>
        <p:txBody>
          <a:bodyPr wrap="square" rtlCol="0">
            <a:spAutoFit/>
          </a:bodyPr>
          <a:lstStyle/>
          <a:p>
            <a:pPr algn="ctr"/>
            <a:r>
              <a:rPr lang="it-IT" sz="1400" b="1" dirty="0" smtClean="0">
                <a:latin typeface="Calibri" pitchFamily="34" charset="0"/>
                <a:cs typeface="Calibri" pitchFamily="34" charset="0"/>
              </a:rPr>
              <a:t>(global) </a:t>
            </a:r>
            <a:r>
              <a:rPr lang="it-IT" sz="1400" b="1" dirty="0" err="1" smtClean="0">
                <a:latin typeface="Calibri" pitchFamily="34" charset="0"/>
                <a:cs typeface="Calibri" pitchFamily="34" charset="0"/>
              </a:rPr>
              <a:t>capitalism</a:t>
            </a:r>
            <a:endParaRPr lang="it-IT" sz="1400" b="1" dirty="0">
              <a:latin typeface="Calibri" pitchFamily="34" charset="0"/>
              <a:cs typeface="Calibri" pitchFamily="34" charset="0"/>
            </a:endParaRPr>
          </a:p>
        </p:txBody>
      </p:sp>
      <p:sp>
        <p:nvSpPr>
          <p:cNvPr id="22" name="CasellaDiTesto 21"/>
          <p:cNvSpPr txBox="1"/>
          <p:nvPr/>
        </p:nvSpPr>
        <p:spPr>
          <a:xfrm>
            <a:off x="899592" y="3284985"/>
            <a:ext cx="1296144" cy="307777"/>
          </a:xfrm>
          <a:prstGeom prst="rect">
            <a:avLst/>
          </a:prstGeom>
          <a:noFill/>
        </p:spPr>
        <p:txBody>
          <a:bodyPr wrap="square" rtlCol="0">
            <a:spAutoFit/>
          </a:bodyPr>
          <a:lstStyle/>
          <a:p>
            <a:pPr algn="ctr"/>
            <a:r>
              <a:rPr lang="it-IT" sz="1400" b="1" dirty="0" smtClean="0">
                <a:latin typeface="Calibri" pitchFamily="34" charset="0"/>
                <a:cs typeface="Calibri" pitchFamily="34" charset="0"/>
              </a:rPr>
              <a:t>Islam</a:t>
            </a:r>
            <a:endParaRPr lang="it-IT" sz="1400" b="1" dirty="0">
              <a:latin typeface="Calibri" pitchFamily="34" charset="0"/>
              <a:cs typeface="Calibri" pitchFamily="34" charset="0"/>
            </a:endParaRPr>
          </a:p>
        </p:txBody>
      </p:sp>
      <p:sp>
        <p:nvSpPr>
          <p:cNvPr id="23" name="CasellaDiTesto 22"/>
          <p:cNvSpPr txBox="1"/>
          <p:nvPr/>
        </p:nvSpPr>
        <p:spPr>
          <a:xfrm>
            <a:off x="6588224" y="3284984"/>
            <a:ext cx="1296144" cy="307777"/>
          </a:xfrm>
          <a:prstGeom prst="rect">
            <a:avLst/>
          </a:prstGeom>
          <a:noFill/>
        </p:spPr>
        <p:txBody>
          <a:bodyPr wrap="square" rtlCol="0">
            <a:spAutoFit/>
          </a:bodyPr>
          <a:lstStyle/>
          <a:p>
            <a:pPr algn="ctr"/>
            <a:r>
              <a:rPr lang="it-IT" sz="1400" b="1" dirty="0" smtClean="0">
                <a:latin typeface="Calibri" pitchFamily="34" charset="0"/>
                <a:cs typeface="Calibri" pitchFamily="34" charset="0"/>
              </a:rPr>
              <a:t>state</a:t>
            </a:r>
            <a:endParaRPr lang="it-IT" sz="1400" b="1" dirty="0">
              <a:latin typeface="Calibri" pitchFamily="34" charset="0"/>
              <a:cs typeface="Calibri" pitchFamily="34" charset="0"/>
            </a:endParaRPr>
          </a:p>
        </p:txBody>
      </p:sp>
      <p:sp>
        <p:nvSpPr>
          <p:cNvPr id="24" name="CasellaDiTesto 23"/>
          <p:cNvSpPr txBox="1"/>
          <p:nvPr/>
        </p:nvSpPr>
        <p:spPr>
          <a:xfrm>
            <a:off x="3851920" y="1907540"/>
            <a:ext cx="1296144" cy="369332"/>
          </a:xfrm>
          <a:prstGeom prst="rect">
            <a:avLst/>
          </a:prstGeom>
          <a:noFill/>
        </p:spPr>
        <p:txBody>
          <a:bodyPr wrap="square" rtlCol="0">
            <a:spAutoFit/>
          </a:bodyPr>
          <a:lstStyle/>
          <a:p>
            <a:pPr algn="ctr"/>
            <a:r>
              <a:rPr lang="it-IT" b="1" i="1" dirty="0" err="1" smtClean="0">
                <a:latin typeface="Calibri" pitchFamily="34" charset="0"/>
                <a:cs typeface="Calibri" pitchFamily="34" charset="0"/>
              </a:rPr>
              <a:t>sukuk</a:t>
            </a:r>
            <a:endParaRPr lang="it-IT" b="1" i="1" dirty="0">
              <a:latin typeface="Calibri" pitchFamily="34" charset="0"/>
              <a:cs typeface="Calibri" pitchFamily="34" charset="0"/>
            </a:endParaRPr>
          </a:p>
        </p:txBody>
      </p:sp>
      <p:sp>
        <p:nvSpPr>
          <p:cNvPr id="26" name="CasellaDiTesto 25"/>
          <p:cNvSpPr txBox="1"/>
          <p:nvPr/>
        </p:nvSpPr>
        <p:spPr>
          <a:xfrm>
            <a:off x="3923928" y="5137447"/>
            <a:ext cx="1296144" cy="307777"/>
          </a:xfrm>
          <a:prstGeom prst="rect">
            <a:avLst/>
          </a:prstGeom>
          <a:noFill/>
        </p:spPr>
        <p:txBody>
          <a:bodyPr wrap="square" rtlCol="0">
            <a:spAutoFit/>
          </a:bodyPr>
          <a:lstStyle/>
          <a:p>
            <a:pPr algn="ctr"/>
            <a:r>
              <a:rPr lang="it-IT" sz="1400" b="1" i="1" dirty="0" err="1" smtClean="0">
                <a:latin typeface="Calibri" pitchFamily="34" charset="0"/>
                <a:cs typeface="Calibri" pitchFamily="34" charset="0"/>
              </a:rPr>
              <a:t>microfinance</a:t>
            </a:r>
            <a:endParaRPr lang="it-IT" sz="1400" b="1" i="1" dirty="0">
              <a:latin typeface="Calibri" pitchFamily="34" charset="0"/>
              <a:cs typeface="Calibri" pitchFamily="34" charset="0"/>
            </a:endParaRPr>
          </a:p>
        </p:txBody>
      </p:sp>
      <p:sp>
        <p:nvSpPr>
          <p:cNvPr id="29" name="CasellaDiTesto 28"/>
          <p:cNvSpPr txBox="1"/>
          <p:nvPr/>
        </p:nvSpPr>
        <p:spPr>
          <a:xfrm>
            <a:off x="2339752" y="4869160"/>
            <a:ext cx="1296144" cy="276999"/>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waqf</a:t>
            </a:r>
            <a:endParaRPr lang="it-IT" sz="1200" b="1" i="1" dirty="0">
              <a:latin typeface="Calibri" pitchFamily="34" charset="0"/>
              <a:cs typeface="Calibri" pitchFamily="34" charset="0"/>
            </a:endParaRPr>
          </a:p>
        </p:txBody>
      </p:sp>
      <p:sp>
        <p:nvSpPr>
          <p:cNvPr id="30" name="CasellaDiTesto 29"/>
          <p:cNvSpPr txBox="1"/>
          <p:nvPr/>
        </p:nvSpPr>
        <p:spPr>
          <a:xfrm>
            <a:off x="2276128" y="1844824"/>
            <a:ext cx="1296144" cy="276999"/>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Islamic</a:t>
            </a:r>
            <a:r>
              <a:rPr lang="it-IT" sz="1200" b="1" i="1" dirty="0" smtClean="0">
                <a:latin typeface="Calibri" pitchFamily="34" charset="0"/>
                <a:cs typeface="Calibri" pitchFamily="34" charset="0"/>
              </a:rPr>
              <a:t> </a:t>
            </a:r>
            <a:r>
              <a:rPr lang="it-IT" sz="1200" b="1" i="1" dirty="0" err="1" smtClean="0">
                <a:latin typeface="Calibri" pitchFamily="34" charset="0"/>
                <a:cs typeface="Calibri" pitchFamily="34" charset="0"/>
              </a:rPr>
              <a:t>indexes</a:t>
            </a:r>
            <a:endParaRPr lang="it-IT" sz="1200" b="1" i="1" dirty="0" smtClean="0">
              <a:latin typeface="Calibri" pitchFamily="34" charset="0"/>
              <a:cs typeface="Calibri" pitchFamily="34" charset="0"/>
            </a:endParaRPr>
          </a:p>
        </p:txBody>
      </p:sp>
      <p:sp>
        <p:nvSpPr>
          <p:cNvPr id="33" name="CasellaDiTesto 32"/>
          <p:cNvSpPr txBox="1"/>
          <p:nvPr/>
        </p:nvSpPr>
        <p:spPr>
          <a:xfrm>
            <a:off x="5220072" y="1988840"/>
            <a:ext cx="1368152" cy="307777"/>
          </a:xfrm>
          <a:prstGeom prst="rect">
            <a:avLst/>
          </a:prstGeom>
          <a:noFill/>
        </p:spPr>
        <p:txBody>
          <a:bodyPr wrap="square" rtlCol="0">
            <a:spAutoFit/>
          </a:bodyPr>
          <a:lstStyle/>
          <a:p>
            <a:pPr algn="ctr"/>
            <a:r>
              <a:rPr lang="it-IT" sz="1400" b="1" i="1" dirty="0" err="1" smtClean="0">
                <a:latin typeface="Calibri" pitchFamily="34" charset="0"/>
                <a:cs typeface="Calibri" pitchFamily="34" charset="0"/>
              </a:rPr>
              <a:t>sovereign</a:t>
            </a:r>
            <a:r>
              <a:rPr lang="it-IT" sz="1400" b="1" i="1" dirty="0" smtClean="0">
                <a:latin typeface="Calibri" pitchFamily="34" charset="0"/>
                <a:cs typeface="Calibri" pitchFamily="34" charset="0"/>
              </a:rPr>
              <a:t> </a:t>
            </a:r>
            <a:r>
              <a:rPr lang="it-IT" sz="1400" b="1" i="1" dirty="0" err="1" smtClean="0">
                <a:latin typeface="Calibri" pitchFamily="34" charset="0"/>
                <a:cs typeface="Calibri" pitchFamily="34" charset="0"/>
              </a:rPr>
              <a:t>sukuk</a:t>
            </a:r>
            <a:endParaRPr lang="it-IT" sz="1400" b="1" i="1" dirty="0">
              <a:latin typeface="Calibri" pitchFamily="34" charset="0"/>
              <a:cs typeface="Calibri" pitchFamily="34" charset="0"/>
            </a:endParaRPr>
          </a:p>
        </p:txBody>
      </p:sp>
      <p:sp>
        <p:nvSpPr>
          <p:cNvPr id="34" name="CasellaDiTesto 33"/>
          <p:cNvSpPr txBox="1"/>
          <p:nvPr/>
        </p:nvSpPr>
        <p:spPr>
          <a:xfrm>
            <a:off x="5436096" y="4509120"/>
            <a:ext cx="1296144" cy="276999"/>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migrant</a:t>
            </a:r>
            <a:r>
              <a:rPr lang="it-IT" sz="1200" b="1" i="1" dirty="0" smtClean="0">
                <a:latin typeface="Calibri" pitchFamily="34" charset="0"/>
                <a:cs typeface="Calibri" pitchFamily="34" charset="0"/>
              </a:rPr>
              <a:t> banking</a:t>
            </a:r>
            <a:endParaRPr lang="it-IT" sz="1200" b="1" i="1" dirty="0">
              <a:latin typeface="Calibri" pitchFamily="34" charset="0"/>
              <a:cs typeface="Calibri" pitchFamily="34" charset="0"/>
            </a:endParaRPr>
          </a:p>
        </p:txBody>
      </p:sp>
      <p:sp>
        <p:nvSpPr>
          <p:cNvPr id="37" name="CasellaDiTesto 36"/>
          <p:cNvSpPr txBox="1"/>
          <p:nvPr/>
        </p:nvSpPr>
        <p:spPr>
          <a:xfrm>
            <a:off x="1979712" y="3717032"/>
            <a:ext cx="1296144" cy="338554"/>
          </a:xfrm>
          <a:prstGeom prst="rect">
            <a:avLst/>
          </a:prstGeom>
          <a:noFill/>
        </p:spPr>
        <p:txBody>
          <a:bodyPr wrap="square" rtlCol="0">
            <a:spAutoFit/>
          </a:bodyPr>
          <a:lstStyle/>
          <a:p>
            <a:pPr algn="ctr"/>
            <a:r>
              <a:rPr lang="it-IT" sz="1600" b="1" i="1" dirty="0" err="1" smtClean="0">
                <a:latin typeface="Calibri" pitchFamily="34" charset="0"/>
                <a:cs typeface="Calibri" pitchFamily="34" charset="0"/>
              </a:rPr>
              <a:t>zakat</a:t>
            </a:r>
            <a:endParaRPr lang="it-IT" sz="1600" b="1" i="1" dirty="0">
              <a:latin typeface="Calibri" pitchFamily="34" charset="0"/>
              <a:cs typeface="Calibri" pitchFamily="34" charset="0"/>
            </a:endParaRPr>
          </a:p>
        </p:txBody>
      </p:sp>
      <p:sp>
        <p:nvSpPr>
          <p:cNvPr id="35" name="CasellaDiTesto 34"/>
          <p:cNvSpPr txBox="1"/>
          <p:nvPr/>
        </p:nvSpPr>
        <p:spPr>
          <a:xfrm>
            <a:off x="3864017" y="3531665"/>
            <a:ext cx="2736304" cy="523220"/>
          </a:xfrm>
          <a:prstGeom prst="rect">
            <a:avLst/>
          </a:prstGeom>
          <a:noFill/>
        </p:spPr>
        <p:txBody>
          <a:bodyPr wrap="square" rtlCol="0">
            <a:spAutoFit/>
          </a:bodyPr>
          <a:lstStyle/>
          <a:p>
            <a:pPr algn="ctr"/>
            <a:r>
              <a:rPr lang="it-IT" sz="2800" b="1" i="1" dirty="0" err="1" smtClean="0">
                <a:latin typeface="Calibri" pitchFamily="34" charset="0"/>
                <a:cs typeface="Calibri" pitchFamily="34" charset="0"/>
              </a:rPr>
              <a:t>Islamic</a:t>
            </a:r>
            <a:r>
              <a:rPr lang="it-IT" sz="2800" b="1" i="1" dirty="0" smtClean="0">
                <a:latin typeface="Calibri" pitchFamily="34" charset="0"/>
                <a:cs typeface="Calibri" pitchFamily="34" charset="0"/>
              </a:rPr>
              <a:t> banking</a:t>
            </a:r>
          </a:p>
        </p:txBody>
      </p:sp>
      <p:sp>
        <p:nvSpPr>
          <p:cNvPr id="39" name="CasellaDiTesto 38"/>
          <p:cNvSpPr txBox="1"/>
          <p:nvPr/>
        </p:nvSpPr>
        <p:spPr>
          <a:xfrm>
            <a:off x="4211960" y="2420888"/>
            <a:ext cx="2592288" cy="276999"/>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transnational</a:t>
            </a:r>
            <a:r>
              <a:rPr lang="it-IT" sz="1200" b="1" i="1" dirty="0" smtClean="0">
                <a:latin typeface="Calibri" pitchFamily="34" charset="0"/>
                <a:cs typeface="Calibri" pitchFamily="34" charset="0"/>
              </a:rPr>
              <a:t>  </a:t>
            </a:r>
            <a:r>
              <a:rPr lang="it-IT" sz="1200" b="1" i="1" dirty="0" err="1" smtClean="0">
                <a:latin typeface="Calibri" pitchFamily="34" charset="0"/>
                <a:cs typeface="Calibri" pitchFamily="34" charset="0"/>
              </a:rPr>
              <a:t>investment</a:t>
            </a:r>
            <a:r>
              <a:rPr lang="it-IT" sz="1200" b="1" i="1" dirty="0" smtClean="0">
                <a:latin typeface="Calibri" pitchFamily="34" charset="0"/>
                <a:cs typeface="Calibri" pitchFamily="34" charset="0"/>
              </a:rPr>
              <a:t> </a:t>
            </a:r>
            <a:r>
              <a:rPr lang="it-IT" sz="1200" b="1" i="1" dirty="0" err="1" smtClean="0">
                <a:latin typeface="Calibri" pitchFamily="34" charset="0"/>
                <a:cs typeface="Calibri" pitchFamily="34" charset="0"/>
              </a:rPr>
              <a:t>funds</a:t>
            </a:r>
            <a:endParaRPr lang="it-IT" sz="1200" b="1" i="1" dirty="0" smtClean="0">
              <a:latin typeface="Calibri" pitchFamily="34" charset="0"/>
              <a:cs typeface="Calibri" pitchFamily="34" charset="0"/>
            </a:endParaRPr>
          </a:p>
        </p:txBody>
      </p:sp>
      <p:sp>
        <p:nvSpPr>
          <p:cNvPr id="41" name="CasellaDiTesto 40"/>
          <p:cNvSpPr txBox="1"/>
          <p:nvPr/>
        </p:nvSpPr>
        <p:spPr>
          <a:xfrm>
            <a:off x="5004048" y="3068960"/>
            <a:ext cx="1296144" cy="338554"/>
          </a:xfrm>
          <a:prstGeom prst="rect">
            <a:avLst/>
          </a:prstGeom>
          <a:noFill/>
        </p:spPr>
        <p:txBody>
          <a:bodyPr wrap="square" rtlCol="0">
            <a:spAutoFit/>
          </a:bodyPr>
          <a:lstStyle/>
          <a:p>
            <a:pPr algn="ctr"/>
            <a:r>
              <a:rPr lang="it-IT" sz="1600" b="1" i="1" dirty="0" err="1" smtClean="0">
                <a:latin typeface="Calibri" pitchFamily="34" charset="0"/>
                <a:cs typeface="Calibri" pitchFamily="34" charset="0"/>
              </a:rPr>
              <a:t>takaful</a:t>
            </a:r>
            <a:endParaRPr lang="it-IT" sz="1600" b="1" i="1" dirty="0">
              <a:latin typeface="Calibri" pitchFamily="34" charset="0"/>
              <a:cs typeface="Calibri" pitchFamily="34" charset="0"/>
            </a:endParaRPr>
          </a:p>
        </p:txBody>
      </p:sp>
      <p:sp>
        <p:nvSpPr>
          <p:cNvPr id="42" name="CasellaDiTesto 41"/>
          <p:cNvSpPr txBox="1"/>
          <p:nvPr/>
        </p:nvSpPr>
        <p:spPr>
          <a:xfrm>
            <a:off x="3203848" y="4623519"/>
            <a:ext cx="1296144" cy="461665"/>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Islamic</a:t>
            </a:r>
            <a:r>
              <a:rPr lang="it-IT" sz="1200" b="1" i="1" dirty="0" smtClean="0">
                <a:latin typeface="Calibri" pitchFamily="34" charset="0"/>
                <a:cs typeface="Calibri" pitchFamily="34" charset="0"/>
              </a:rPr>
              <a:t> </a:t>
            </a:r>
            <a:r>
              <a:rPr lang="it-IT" sz="1200" b="1" i="1" dirty="0" err="1" smtClean="0">
                <a:latin typeface="Calibri" pitchFamily="34" charset="0"/>
                <a:cs typeface="Calibri" pitchFamily="34" charset="0"/>
              </a:rPr>
              <a:t>crowfunding</a:t>
            </a:r>
            <a:endParaRPr lang="it-IT" sz="1200" b="1" i="1" dirty="0">
              <a:latin typeface="Calibri" pitchFamily="34" charset="0"/>
              <a:cs typeface="Calibri" pitchFamily="34" charset="0"/>
            </a:endParaRPr>
          </a:p>
        </p:txBody>
      </p:sp>
      <p:sp>
        <p:nvSpPr>
          <p:cNvPr id="43" name="CasellaDiTesto 42"/>
          <p:cNvSpPr txBox="1"/>
          <p:nvPr/>
        </p:nvSpPr>
        <p:spPr>
          <a:xfrm>
            <a:off x="2771800" y="2132856"/>
            <a:ext cx="1296144" cy="276999"/>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Islamic</a:t>
            </a:r>
            <a:r>
              <a:rPr lang="it-IT" sz="1200" b="1" i="1" dirty="0" smtClean="0">
                <a:latin typeface="Calibri" pitchFamily="34" charset="0"/>
                <a:cs typeface="Calibri" pitchFamily="34" charset="0"/>
              </a:rPr>
              <a:t> </a:t>
            </a:r>
            <a:r>
              <a:rPr lang="it-IT" sz="1200" b="1" i="1" dirty="0" err="1" smtClean="0">
                <a:latin typeface="Calibri" pitchFamily="34" charset="0"/>
                <a:cs typeface="Calibri" pitchFamily="34" charset="0"/>
              </a:rPr>
              <a:t>fintech</a:t>
            </a:r>
            <a:endParaRPr lang="it-IT" sz="1200" b="1" i="1" dirty="0" smtClean="0">
              <a:latin typeface="Calibri" pitchFamily="34" charset="0"/>
              <a:cs typeface="Calibri" pitchFamily="34" charset="0"/>
            </a:endParaRPr>
          </a:p>
        </p:txBody>
      </p:sp>
      <p:cxnSp>
        <p:nvCxnSpPr>
          <p:cNvPr id="45" name="Connettore 1 44"/>
          <p:cNvCxnSpPr/>
          <p:nvPr/>
        </p:nvCxnSpPr>
        <p:spPr>
          <a:xfrm>
            <a:off x="1835696" y="1268760"/>
            <a:ext cx="5256584" cy="4752528"/>
          </a:xfrm>
          <a:prstGeom prst="line">
            <a:avLst/>
          </a:prstGeom>
          <a:ln w="2222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7" name="CasellaDiTesto 26"/>
          <p:cNvSpPr txBox="1"/>
          <p:nvPr/>
        </p:nvSpPr>
        <p:spPr>
          <a:xfrm>
            <a:off x="2411760" y="4365104"/>
            <a:ext cx="1296144" cy="276999"/>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NGOs</a:t>
            </a:r>
            <a:r>
              <a:rPr lang="it-IT" sz="1200" b="1" i="1" dirty="0" smtClean="0">
                <a:latin typeface="Calibri" pitchFamily="34" charset="0"/>
                <a:cs typeface="Calibri" pitchFamily="34" charset="0"/>
              </a:rPr>
              <a:t> </a:t>
            </a:r>
            <a:r>
              <a:rPr lang="it-IT" sz="1200" b="1" i="1" dirty="0" err="1" smtClean="0">
                <a:latin typeface="Calibri" pitchFamily="34" charset="0"/>
                <a:cs typeface="Calibri" pitchFamily="34" charset="0"/>
              </a:rPr>
              <a:t>projects</a:t>
            </a:r>
            <a:endParaRPr lang="it-IT" sz="1200" b="1" i="1" dirty="0">
              <a:latin typeface="Calibri" pitchFamily="34" charset="0"/>
              <a:cs typeface="Calibri" pitchFamily="34" charset="0"/>
            </a:endParaRPr>
          </a:p>
        </p:txBody>
      </p:sp>
      <p:sp>
        <p:nvSpPr>
          <p:cNvPr id="28" name="CasellaDiTesto 27"/>
          <p:cNvSpPr txBox="1"/>
          <p:nvPr/>
        </p:nvSpPr>
        <p:spPr>
          <a:xfrm>
            <a:off x="3347864" y="2420888"/>
            <a:ext cx="1296144" cy="461665"/>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Islamic</a:t>
            </a:r>
            <a:r>
              <a:rPr lang="it-IT" sz="1200" b="1" i="1" dirty="0" smtClean="0">
                <a:latin typeface="Calibri" pitchFamily="34" charset="0"/>
                <a:cs typeface="Calibri" pitchFamily="34" charset="0"/>
              </a:rPr>
              <a:t> </a:t>
            </a:r>
            <a:r>
              <a:rPr lang="it-IT" sz="1200" b="1" i="1" dirty="0" err="1" smtClean="0">
                <a:latin typeface="Calibri" pitchFamily="34" charset="0"/>
                <a:cs typeface="Calibri" pitchFamily="34" charset="0"/>
              </a:rPr>
              <a:t>crowfunding</a:t>
            </a:r>
            <a:endParaRPr lang="it-IT" sz="1200" b="1" i="1" dirty="0">
              <a:latin typeface="Calibri" pitchFamily="34" charset="0"/>
              <a:cs typeface="Calibri" pitchFamily="34" charset="0"/>
            </a:endParaRPr>
          </a:p>
        </p:txBody>
      </p:sp>
      <p:sp>
        <p:nvSpPr>
          <p:cNvPr id="31" name="CasellaDiTesto 30"/>
          <p:cNvSpPr txBox="1"/>
          <p:nvPr/>
        </p:nvSpPr>
        <p:spPr>
          <a:xfrm>
            <a:off x="5292080" y="5013176"/>
            <a:ext cx="1296144" cy="276999"/>
          </a:xfrm>
          <a:prstGeom prst="rect">
            <a:avLst/>
          </a:prstGeom>
          <a:noFill/>
        </p:spPr>
        <p:txBody>
          <a:bodyPr wrap="square" rtlCol="0">
            <a:spAutoFit/>
          </a:bodyPr>
          <a:lstStyle/>
          <a:p>
            <a:pPr algn="ctr"/>
            <a:r>
              <a:rPr lang="it-IT" sz="1200" b="1" i="1" dirty="0" smtClean="0">
                <a:latin typeface="Calibri" pitchFamily="34" charset="0"/>
                <a:cs typeface="Calibri" pitchFamily="34" charset="0"/>
              </a:rPr>
              <a:t>‘</a:t>
            </a:r>
            <a:r>
              <a:rPr lang="it-IT" sz="1200" b="1" i="1" dirty="0" err="1" smtClean="0">
                <a:latin typeface="Calibri" pitchFamily="34" charset="0"/>
                <a:cs typeface="Calibri" pitchFamily="34" charset="0"/>
              </a:rPr>
              <a:t>local</a:t>
            </a:r>
            <a:r>
              <a:rPr lang="it-IT" sz="1200" b="1" i="1" dirty="0" smtClean="0">
                <a:latin typeface="Calibri" pitchFamily="34" charset="0"/>
                <a:cs typeface="Calibri" pitchFamily="34" charset="0"/>
              </a:rPr>
              <a:t>’ banking</a:t>
            </a:r>
            <a:endParaRPr lang="it-IT" sz="1200" b="1" i="1" dirty="0">
              <a:latin typeface="Calibri" pitchFamily="34" charset="0"/>
              <a:cs typeface="Calibri" pitchFamily="34" charset="0"/>
            </a:endParaRPr>
          </a:p>
        </p:txBody>
      </p:sp>
      <p:sp>
        <p:nvSpPr>
          <p:cNvPr id="36" name="CasellaDiTesto 35"/>
          <p:cNvSpPr txBox="1"/>
          <p:nvPr/>
        </p:nvSpPr>
        <p:spPr>
          <a:xfrm>
            <a:off x="4499992" y="1628800"/>
            <a:ext cx="1296144" cy="276999"/>
          </a:xfrm>
          <a:prstGeom prst="rect">
            <a:avLst/>
          </a:prstGeom>
          <a:noFill/>
        </p:spPr>
        <p:txBody>
          <a:bodyPr wrap="square" rtlCol="0">
            <a:spAutoFit/>
          </a:bodyPr>
          <a:lstStyle/>
          <a:p>
            <a:pPr algn="ctr"/>
            <a:r>
              <a:rPr lang="it-IT" sz="1200" b="1" i="1" dirty="0" smtClean="0">
                <a:latin typeface="Calibri" pitchFamily="34" charset="0"/>
                <a:cs typeface="Calibri" pitchFamily="34" charset="0"/>
              </a:rPr>
              <a:t>rating </a:t>
            </a:r>
            <a:r>
              <a:rPr lang="it-IT" sz="1200" b="1" i="1" dirty="0" err="1" smtClean="0">
                <a:latin typeface="Calibri" pitchFamily="34" charset="0"/>
                <a:cs typeface="Calibri" pitchFamily="34" charset="0"/>
              </a:rPr>
              <a:t>agencies</a:t>
            </a:r>
            <a:endParaRPr lang="it-IT" sz="1200" b="1" i="1" dirty="0" smtClean="0">
              <a:latin typeface="Calibri" pitchFamily="34" charset="0"/>
              <a:cs typeface="Calibri" pitchFamily="34" charset="0"/>
            </a:endParaRPr>
          </a:p>
        </p:txBody>
      </p:sp>
      <p:sp>
        <p:nvSpPr>
          <p:cNvPr id="38" name="CasellaDiTesto 37"/>
          <p:cNvSpPr txBox="1"/>
          <p:nvPr/>
        </p:nvSpPr>
        <p:spPr>
          <a:xfrm>
            <a:off x="3131840" y="5785519"/>
            <a:ext cx="2592288" cy="307777"/>
          </a:xfrm>
          <a:prstGeom prst="rect">
            <a:avLst/>
          </a:prstGeom>
          <a:noFill/>
        </p:spPr>
        <p:txBody>
          <a:bodyPr wrap="square" rtlCol="0">
            <a:spAutoFit/>
          </a:bodyPr>
          <a:lstStyle/>
          <a:p>
            <a:pPr algn="ctr"/>
            <a:r>
              <a:rPr lang="it-IT" sz="1400" b="1" dirty="0" err="1" smtClean="0">
                <a:latin typeface="Calibri" pitchFamily="34" charset="0"/>
                <a:cs typeface="Calibri" pitchFamily="34" charset="0"/>
              </a:rPr>
              <a:t>socio-economic</a:t>
            </a:r>
            <a:r>
              <a:rPr lang="it-IT" sz="1400" b="1" dirty="0" smtClean="0">
                <a:latin typeface="Calibri" pitchFamily="34" charset="0"/>
                <a:cs typeface="Calibri" pitchFamily="34" charset="0"/>
              </a:rPr>
              <a:t> (</a:t>
            </a:r>
            <a:r>
              <a:rPr lang="it-IT" sz="1400" b="1" dirty="0" err="1" smtClean="0">
                <a:latin typeface="Calibri" pitchFamily="34" charset="0"/>
                <a:cs typeface="Calibri" pitchFamily="34" charset="0"/>
              </a:rPr>
              <a:t>local</a:t>
            </a:r>
            <a:r>
              <a:rPr lang="it-IT" sz="1400" b="1" dirty="0" smtClean="0">
                <a:latin typeface="Calibri" pitchFamily="34" charset="0"/>
                <a:cs typeface="Calibri" pitchFamily="34" charset="0"/>
              </a:rPr>
              <a:t>) </a:t>
            </a:r>
            <a:r>
              <a:rPr lang="it-IT" sz="1400" b="1" dirty="0" err="1" smtClean="0">
                <a:latin typeface="Calibri" pitchFamily="34" charset="0"/>
                <a:cs typeface="Calibri" pitchFamily="34" charset="0"/>
              </a:rPr>
              <a:t>practice</a:t>
            </a:r>
            <a:endParaRPr lang="it-IT" sz="1400" b="1" dirty="0">
              <a:latin typeface="Calibri" pitchFamily="34" charset="0"/>
              <a:cs typeface="Calibri" pitchFamily="34" charset="0"/>
            </a:endParaRPr>
          </a:p>
        </p:txBody>
      </p:sp>
      <p:sp>
        <p:nvSpPr>
          <p:cNvPr id="40" name="CasellaDiTesto 36"/>
          <p:cNvSpPr txBox="1"/>
          <p:nvPr/>
        </p:nvSpPr>
        <p:spPr>
          <a:xfrm>
            <a:off x="5364088" y="4101923"/>
            <a:ext cx="1296144" cy="276999"/>
          </a:xfrm>
          <a:prstGeom prst="rect">
            <a:avLst/>
          </a:prstGeom>
          <a:noFill/>
        </p:spPr>
        <p:txBody>
          <a:bodyPr wrap="square" rtlCol="0">
            <a:spAutoFit/>
          </a:bodyPr>
          <a:lstStyle/>
          <a:p>
            <a:pPr algn="ctr"/>
            <a:r>
              <a:rPr lang="it-IT" sz="1200" b="1" i="1" dirty="0" err="1" smtClean="0">
                <a:latin typeface="Calibri" pitchFamily="34" charset="0"/>
                <a:cs typeface="Calibri" pitchFamily="34" charset="0"/>
              </a:rPr>
              <a:t>zakat</a:t>
            </a:r>
            <a:endParaRPr lang="it-IT" sz="1200" b="1"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FF99"/>
            </a:gs>
            <a:gs pos="100000">
              <a:srgbClr val="FFFFCC"/>
            </a:gs>
          </a:gsLst>
          <a:lin ang="5400000" scaled="1"/>
        </a:gradFill>
        <a:effectLst/>
      </p:bgPr>
    </p:bg>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3130550" y="1411734"/>
            <a:ext cx="5473700" cy="1873250"/>
          </a:xfrm>
          <a:prstGeom prst="rect">
            <a:avLst/>
          </a:prstGeom>
          <a:noFill/>
          <a:ln w="25400">
            <a:noFill/>
            <a:miter lim="800000"/>
            <a:headEnd/>
            <a:tailEnd/>
          </a:ln>
          <a:effectLst/>
        </p:spPr>
        <p:txBody>
          <a:bodyPr anchor="ctr"/>
          <a:lstStyle/>
          <a:p>
            <a:r>
              <a:rPr lang="en-US" sz="2800" b="1" dirty="0" smtClean="0">
                <a:solidFill>
                  <a:srgbClr val="FF0000"/>
                </a:solidFill>
                <a:latin typeface="Calibri" pitchFamily="34" charset="0"/>
              </a:rPr>
              <a:t>Part II</a:t>
            </a:r>
            <a:endParaRPr lang="en-US" sz="2800" b="1" dirty="0">
              <a:solidFill>
                <a:srgbClr val="FF0000"/>
              </a:solidFill>
              <a:latin typeface="Calibri" pitchFamily="34" charset="0"/>
            </a:endParaRPr>
          </a:p>
          <a:p>
            <a:r>
              <a:rPr lang="en-US" sz="2800" b="1" dirty="0" smtClean="0">
                <a:solidFill>
                  <a:srgbClr val="CC3300"/>
                </a:solidFill>
                <a:latin typeface="Calibri" pitchFamily="34" charset="0"/>
              </a:rPr>
              <a:t>The Islamic law of money: </a:t>
            </a:r>
          </a:p>
          <a:p>
            <a:r>
              <a:rPr lang="en-US" sz="2800" b="1" dirty="0" smtClean="0">
                <a:solidFill>
                  <a:srgbClr val="CC3300"/>
                </a:solidFill>
                <a:latin typeface="Calibri" pitchFamily="34" charset="0"/>
              </a:rPr>
              <a:t>mutual trust, credit and trade</a:t>
            </a:r>
          </a:p>
        </p:txBody>
      </p:sp>
      <p:pic>
        <p:nvPicPr>
          <p:cNvPr id="2064" name="Picture 16" descr="moroccan door"/>
          <p:cNvPicPr>
            <a:picLocks noChangeAspect="1" noChangeArrowheads="1"/>
          </p:cNvPicPr>
          <p:nvPr/>
        </p:nvPicPr>
        <p:blipFill>
          <a:blip r:embed="rId3" cstate="print"/>
          <a:srcRect/>
          <a:stretch>
            <a:fillRect/>
          </a:stretch>
        </p:blipFill>
        <p:spPr bwMode="auto">
          <a:xfrm>
            <a:off x="827088" y="981075"/>
            <a:ext cx="1873250" cy="482441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5099</TotalTime>
  <Words>734</Words>
  <Application>Microsoft Office PowerPoint</Application>
  <PresentationFormat>Presentazione su schermo (4:3)</PresentationFormat>
  <Paragraphs>128</Paragraphs>
  <Slides>21</Slides>
  <Notes>20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Struttura predefinita</vt:lpstr>
      <vt:lpstr>“Money as a Means of Community Belonging”  2018 Winter School, EUMOL Jean Monnet Chair  12-14 December 2018, University of Siena</vt:lpstr>
      <vt:lpstr>Diapositiva 2</vt:lpstr>
      <vt:lpstr>Diapositiva 3</vt:lpstr>
      <vt:lpstr>The standard definition of Islamic finance…  “Islamic finance denotes financial transactions in compliance with Islamic principles. It is a business practice guided by Islamic law that has evolved in the context of global financial markets and it the most important application of Islamic contract law today. Moreover, it is the key area where the propositions of Islamic economics, in particular the ban of interest, are put into practice. In 2011, an aggregate of USD 1.3 trillion [today 2.0/3.0 trillion] were reported to be under management in accordance with Islamic principles, with an expected annual growth rate of 17% (Ernst &amp; Young)”.                                           [Encyclopedia of Islam, K. Bälz]</vt:lpstr>
      <vt:lpstr>Islamic finance is a transnational  market         currently growing at a global stage         geographically localized within some major financial hubs / nation states, that have invested in a facilitating legal, fiscal, regulatory framework,         whose social practice involves a multiplicity of actors and interests, both international and local, public and private, as well as Muslim or non-Muslim          differently referring to Islam / Islamic economics / law / shari‘ah / the Muslim world / Muslim minorities to foster / justify /uphold an alternative / ethically-oriented / inclusive / diversified / multicultural… capitalism characterized by  &gt;&gt;&gt; the focus on ‘real’ economy (asset-based or -backed: goods and services production) &gt;&gt;&gt; ethical criteria (religion, diversity, social inclusion, …) / purpose-oriented capitalism &gt;&gt;&gt; ban of interest &gt;&gt;&gt; profit-loss sharing and / or risk-sharing</vt:lpstr>
      <vt:lpstr>Diapositiva 6</vt:lpstr>
      <vt:lpstr>The ‘square’ of value(s) embedded in IF money</vt:lpstr>
      <vt:lpstr>A map of Islamic finance products /actors</vt:lpstr>
      <vt:lpstr>Diapositiva 9</vt:lpstr>
      <vt:lpstr>Classical fiqh (VIII – XIII century) as reference for contemporary Islamic finance…  (1) money as ‘coins’ (material entities) &gt;&gt;&gt; dinar (gold), dirham (silver) and fulus (copper)                                                                       intrinsic value (mal); long-distance trade  conventional value by customary use; (local) trade based on mutual trust   (2) the essential quality (‘illa, ‘efficient cause’) of money is to be price (thaman), equivalent (qiyam) of something &gt;&gt;&gt; money as ‘purchasing power’ for consumption (exchange counter-value in the sale) or ‘investing power’ for production (‘capital’ to be invested in the purchase of commodities for an enterprise)    &gt;&gt;&gt; money is the asl (‘root’, ‘basis’) of prices    &gt;&gt;&gt; money is the ‘price par excellence’ (thaman mutlaqa)    &gt;&gt;&gt; money is the “life of goods” (hayat al-amwal)                                    as much as food is the “life of human beings” (hayat al-nufus) </vt:lpstr>
      <vt:lpstr>(3) since ‘coins’ are fungible and substitutable, they are dayn (credit)  &gt;&gt;&gt; classification relevant for the standard taxonomy of exchanges in Islamic fiqh  &gt;&gt;&gt; ‘ayn bi-l-’ayn (barter) and ‘ayn bi-l-dayn (sale: bay’) are valid transactions; dayn bi-l-dayn is restricted to spot transactions (e.g. money-change) or fundamentally gratuitous (qard al-hasan) due to the prohibition of riba (thus an interest-bearing loan is invalid); bay’ al-dayn (sale of credit, i.e. debt securitization) is controversial   (4) lending money (Western credit institutions) and the prohibition of riba                      Q. II:275 […] “Allah has permitted trade and forbidden riba”                                                  (ahalla Allah al-bay’ wa-harrama ar-riba)  Saleh (1992): “Riba… can be defined… as an unlawful gain derived from the quantitative inequality of the counter-values in any… exchange of two or more species… [of] the same genus (jins) and… governed by the same efficient cause (‘illa)” - either by inequality in spot exchange (riba al-fadl: ‘riba of excess’) - or due to a deferment in the exchange (riba al-nasi’a: ‘riba of delay’) &gt;&gt;&gt; interest-bearing loans!</vt:lpstr>
      <vt:lpstr>Islamic law on riba  Qur’an - Q. II:275-281: “Those who devour usury will not stand except as stands one whom the Evil One by his touch hath driven to madness.  That is because they say: “Trade is like usury”, but Allah hath permitted trade and forbidden usury…” - Q. III:130: “you who believe! Devour not usury, doubled and multiplied; but fear Allah: that you may really prosper” - Q. IV:161: “… they took usury, though they were forbidden; and… they devoured men’s substance wrongfully”  Sunna - “The Messenger of God cursed the one who consumed riba, the one who makes it consumed, its inscribe, its two witnesses” - “Gold for gold, silver for silver, wheat for wheat, barley for barley, dates for dates, salt for salt, like for like, equal for equal, hand to hand. If these types differ, then sell them as you wish, if it is hand to hand” </vt:lpstr>
      <vt:lpstr>Gharar ( = ‘unreasonable risk’, ‘hazard’, ‘danger’ as an effect of uncertainty)   The Sunna reports that the Prophet forbade the sale of an escaped slave or animal, the sale of a bird in the air or a fish in the water, the sale of what the vendor is not in a position to deliver, the purchase of food with measuring it… due to the prohibition of gharar as an element of the contract.   Maysir ( = gambling, speculation)  Q. V:90-91: “O you who believe! Intoxicants and gambling [maysir as a game of chance*], (dedication) of stones, and (divination by) arrows, are an abomination – of Satan’s handiwork…  [* Game played at the time of the Prophet, played with arrows for parts of a slaughtered camel with those who lost playing for all its cost] </vt:lpstr>
      <vt:lpstr>There is no historical evidence that the prohibitions of riba, gharar and maysir represented an obstacle to the flourishing of the merchant society of classical Islam. On the contrary, this society experienced an advanced credit economy based on the exchange of goods through a variety of credit transactions (e.g. bay’ al-salam, immediate payment for future delivery), credit instruments (e.g. hawala, transfer of debt as a means of payment; suftaja, letter of credit; ruq‘a, promissory notes; sakk, credit document), as well as credit partnerships (sharika al-wujuh), next to commercial partnerships (musharaka and mudaraba, ‘commenda’) based on risk and profit sharing.     N.B. Both money and credit were conceived within a network of inter-personal and social relations, a “community of credit”, where it was the centrality of the person, his reputation, his own ‘credit’ (dhimma), to ‘back’ the exchange of goods, through mutual trust among merchant-bankers  &gt;&gt;&gt; profit-oriented cooperation through the sharing of resources</vt:lpstr>
      <vt:lpstr>Diapositiva 15</vt:lpstr>
      <vt:lpstr>WESTERN CAPITALISM AND MODERN ETHICS  &gt;&gt;&gt; THE BIRTH OF THE “SOCIETY OF CREDIT” IN FINANCIAL MARKETS (XIII - XVII century)   - Le Goff, J. (1986), La bourse et la vie. Economie et religion au Moyen Age &gt;&gt;&gt; from the usurer to the banker: new criteria of lucrum cessans, damnum emergens and periculum sortis &gt;&gt;&gt; legitimacy of lending money through interest-bearing loans  - Nelson, B.N. (1949), The idea of usury. From tribal brotherhood to universal otherhood &gt;&gt;&gt;  “In modern capitalism, all are ‘brothers’ in being equally ‘others’”  - in this new anthropology, “credit-based honesty [cast] two incongruent textualities (personal reputation, impersonal paper) into discursive reciprocity, making the borrower’s honesty give substance to what was epistemologically insubstantial” (Sherman)</vt:lpstr>
      <vt:lpstr>… current ‘realities’ of the society of credit (XX-XXI century): - de-materialization and de-personalization of money in financial markets - commoditization of ‘credit’, linked to impersonal market trust - new age of consumption of credit, with    &gt;&gt;&gt; “the transformation of commercial banking into consumer-focused “financial services” organizations”    &gt;&gt;&gt; where “banks increasingly sell financial services products to households and thereby sustain consumption (not production)” [see Special Issue of Consumption Markets and Culture, 2014]   &gt;&gt;&gt; CONSUMING CREDIT AND CULTURAL ECONOMY…                                &gt;&gt;&gt; from the “SOCIETY OF CREDIT” to a “SOCIETY OF DEBT”?                                             </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and Money</dc:title>
  <dc:creator>Valentino</dc:creator>
  <cp:lastModifiedBy>Valentino</cp:lastModifiedBy>
  <cp:revision>200</cp:revision>
  <dcterms:created xsi:type="dcterms:W3CDTF">2012-03-05T18:27:46Z</dcterms:created>
  <dcterms:modified xsi:type="dcterms:W3CDTF">2018-12-13T10:31:28Z</dcterms:modified>
</cp:coreProperties>
</file>