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22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984C2-D4B5-2D4B-B0F6-708502782CDD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DB313-4C84-C941-A518-74C67193EC3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943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cardi.it/dizionario/1650.html" TargetMode="External"/><Relationship Id="rId4" Type="http://schemas.openxmlformats.org/officeDocument/2006/relationships/hyperlink" Target="https://www.brocardi.it/dizionario/1651.html" TargetMode="External"/><Relationship Id="rId5" Type="http://schemas.openxmlformats.org/officeDocument/2006/relationships/hyperlink" Target="https://www.brocardi.it/codice-civile/libro-quarto/titolo-i/capo-vii/sezione-i/art1277.html%23nota_17372" TargetMode="External"/><Relationship Id="rId6" Type="http://schemas.openxmlformats.org/officeDocument/2006/relationships/hyperlink" Target="https://www.brocardi.it/dizionario/1652.html" TargetMode="External"/><Relationship Id="rId7" Type="http://schemas.openxmlformats.org/officeDocument/2006/relationships/hyperlink" Target="https://www.brocardi.it/codice-civile/libro-quarto/titolo-i/capo-vii/sezione-i/art1277.html%23nota_3086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art. 1277, 1c.“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 </a:t>
            </a:r>
            <a:r>
              <a:rPr lang="it-IT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Dizionario Giuridico: Debito pecuniario"/>
              </a:rPr>
              <a:t>debiti pecuniari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si estinguono con </a:t>
            </a:r>
            <a:r>
              <a:rPr lang="it-IT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Dizionario Giuridico: Moneta avente corso legale"/>
              </a:rPr>
              <a:t>moneta avente corso legale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nello Stato al tempo del pagamento </a:t>
            </a:r>
            <a:r>
              <a:rPr lang="it-IT" sz="120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(1)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 per il suo </a:t>
            </a:r>
            <a:r>
              <a:rPr lang="it-IT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Dizionario Giuridico: Valore nominale del denaro"/>
              </a:rPr>
              <a:t>valore nominale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it-IT" sz="120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(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obligations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extinguished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money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having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legal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tender in State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time of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payment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for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nominal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it-IT" dirty="0" smtClean="0">
                <a:effectLst/>
              </a:rPr>
              <a:t> </a:t>
            </a:r>
          </a:p>
          <a:p>
            <a:r>
              <a:rPr lang="it-IT" dirty="0" smtClean="0">
                <a:effectLst/>
              </a:rPr>
              <a:t>Art. 1895 </a:t>
            </a:r>
            <a:r>
              <a:rPr lang="it-IT" dirty="0" err="1" smtClean="0">
                <a:effectLst/>
              </a:rPr>
              <a:t>french</a:t>
            </a:r>
            <a:r>
              <a:rPr lang="it-IT" dirty="0" smtClean="0">
                <a:effectLst/>
              </a:rPr>
              <a:t> cc “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L'obligation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résulte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d'un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prêt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argent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n'est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toujours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la somme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énoncée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contrat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S'il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a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augmentation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diminution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d'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espèces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avant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l'époque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paiement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débiteur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doit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rendre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somme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prêtée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et ne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doit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rendre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cette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somme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espèces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ayant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moment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paiement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  <a:r>
              <a:rPr lang="it-IT" dirty="0" smtClean="0">
                <a:effectLst/>
              </a:rPr>
              <a:t> 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DB313-4C84-C941-A518-74C67193EC3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97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CF0D175-6602-2042-9B17-F490A21DE2E2}" type="datetimeFigureOut">
              <a:rPr lang="it-IT" smtClean="0"/>
              <a:t>13/12/18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92D7346-719D-8C40-9083-F43A873F1BBE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b="1" dirty="0"/>
              <a:t>The </a:t>
            </a:r>
            <a:r>
              <a:rPr lang="en-GB" sz="3200" b="1" dirty="0" err="1"/>
              <a:t>nominalistic</a:t>
            </a:r>
            <a:r>
              <a:rPr lang="en-GB" sz="3200" b="1" dirty="0"/>
              <a:t> principle as the </a:t>
            </a:r>
            <a:r>
              <a:rPr lang="en-GB" sz="3200" b="1" i="1" dirty="0"/>
              <a:t>lien</a:t>
            </a:r>
            <a:r>
              <a:rPr lang="en-GB" sz="3200" b="1" dirty="0"/>
              <a:t> between public and private dimension of money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200" b="1" dirty="0" err="1" smtClean="0"/>
              <a:t>Noah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Vardi</a:t>
            </a:r>
            <a:endParaRPr lang="it-IT" sz="2200" b="1" dirty="0" smtClean="0"/>
          </a:p>
          <a:p>
            <a:r>
              <a:rPr lang="it-IT" sz="2200" b="1" dirty="0" smtClean="0"/>
              <a:t>Roma Tre </a:t>
            </a:r>
            <a:r>
              <a:rPr lang="it-IT" sz="2200" b="1" dirty="0" err="1" smtClean="0"/>
              <a:t>University</a:t>
            </a:r>
            <a:endParaRPr lang="it-IT" sz="2200" b="1" dirty="0" smtClean="0"/>
          </a:p>
          <a:p>
            <a:endParaRPr lang="it-IT" dirty="0"/>
          </a:p>
          <a:p>
            <a:r>
              <a:rPr lang="en-US" b="1" dirty="0" smtClean="0"/>
              <a:t>EUMOL Jean Monnet Chair -2018 </a:t>
            </a:r>
            <a:r>
              <a:rPr lang="en-US" b="1" dirty="0"/>
              <a:t>Winter School on “Money as a Means of Community </a:t>
            </a:r>
            <a:r>
              <a:rPr lang="en-US" b="1" dirty="0" smtClean="0"/>
              <a:t>Belonging”</a:t>
            </a:r>
          </a:p>
          <a:p>
            <a:r>
              <a:rPr lang="en-US" b="1" dirty="0" smtClean="0"/>
              <a:t>Siena, December 13</a:t>
            </a:r>
            <a:r>
              <a:rPr lang="en-US" b="1" baseline="30000" dirty="0" smtClean="0"/>
              <a:t>th</a:t>
            </a:r>
            <a:r>
              <a:rPr lang="en-US" b="1" dirty="0" smtClean="0"/>
              <a:t> 2018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8190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Outline</a:t>
            </a:r>
            <a:endParaRPr lang="it-IT" dirty="0"/>
          </a:p>
          <a:p>
            <a:pPr marL="0" indent="0">
              <a:buNone/>
            </a:pPr>
            <a:r>
              <a:rPr lang="en-US" dirty="0" smtClean="0"/>
              <a:t>I. Money </a:t>
            </a:r>
            <a:r>
              <a:rPr lang="en-US" dirty="0"/>
              <a:t>&amp; law</a:t>
            </a:r>
            <a:endParaRPr lang="it-IT" dirty="0"/>
          </a:p>
          <a:p>
            <a:pPr marL="0" indent="0">
              <a:buNone/>
            </a:pPr>
            <a:r>
              <a:rPr lang="en-US" dirty="0" smtClean="0"/>
              <a:t>II. The </a:t>
            </a:r>
            <a:r>
              <a:rPr lang="en-US" dirty="0" err="1" smtClean="0"/>
              <a:t>nominalistic</a:t>
            </a:r>
            <a:r>
              <a:rPr lang="en-US" dirty="0" smtClean="0"/>
              <a:t> principle (definition, theoretical foundations, sources)</a:t>
            </a:r>
          </a:p>
          <a:p>
            <a:pPr marL="0" indent="0">
              <a:buNone/>
            </a:pPr>
            <a:r>
              <a:rPr lang="en-US" dirty="0" smtClean="0"/>
              <a:t>III. Public &amp; private aspects of the </a:t>
            </a:r>
            <a:r>
              <a:rPr lang="en-US" dirty="0" err="1" smtClean="0"/>
              <a:t>nominalistic</a:t>
            </a:r>
            <a:r>
              <a:rPr lang="en-US" dirty="0" smtClean="0"/>
              <a:t> principle</a:t>
            </a:r>
          </a:p>
        </p:txBody>
      </p:sp>
    </p:spTree>
    <p:extLst>
      <p:ext uri="{BB962C8B-B14F-4D97-AF65-F5344CB8AC3E}">
        <p14:creationId xmlns:p14="http://schemas.microsoft.com/office/powerpoint/2010/main" val="215521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Money &amp; the law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342900"/>
            <a:r>
              <a:rPr lang="en-GB" dirty="0" smtClean="0"/>
              <a:t>Nominalism applies where monetary obligations are due</a:t>
            </a:r>
          </a:p>
          <a:p>
            <a:pPr marL="457200" indent="-342900"/>
            <a:r>
              <a:rPr lang="en-GB" dirty="0" smtClean="0"/>
              <a:t>“Special” obligations because of their object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342900"/>
            <a:r>
              <a:rPr lang="en-GB" dirty="0"/>
              <a:t>Relevance of money from a legal standpoint:</a:t>
            </a:r>
          </a:p>
          <a:p>
            <a:pPr marL="571500" indent="-457200">
              <a:buAutoNum type="arabicParenR"/>
            </a:pPr>
            <a:r>
              <a:rPr lang="en-GB" dirty="0"/>
              <a:t>Means of payment</a:t>
            </a:r>
          </a:p>
          <a:p>
            <a:pPr marL="571500" indent="-457200">
              <a:buAutoNum type="arabicParenR"/>
            </a:pPr>
            <a:r>
              <a:rPr lang="en-GB" dirty="0"/>
              <a:t>Unit of account</a:t>
            </a:r>
          </a:p>
          <a:p>
            <a:pPr marL="571500" indent="-457200">
              <a:buAutoNum type="arabicParenR"/>
            </a:pPr>
            <a:r>
              <a:rPr lang="en-GB" dirty="0"/>
              <a:t>Store of value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520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571370"/>
          </a:xfrm>
        </p:spPr>
        <p:txBody>
          <a:bodyPr/>
          <a:lstStyle/>
          <a:p>
            <a:r>
              <a:rPr lang="it-IT" dirty="0"/>
              <a:t>T</a:t>
            </a:r>
            <a:r>
              <a:rPr lang="it-IT" dirty="0" smtClean="0"/>
              <a:t>he </a:t>
            </a:r>
            <a:r>
              <a:rPr lang="it-IT" dirty="0" err="1" smtClean="0"/>
              <a:t>nominalistic</a:t>
            </a:r>
            <a:r>
              <a:rPr lang="it-IT" dirty="0" smtClean="0"/>
              <a:t> </a:t>
            </a:r>
            <a:r>
              <a:rPr lang="it-IT" dirty="0" err="1" smtClean="0"/>
              <a:t>principle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14"/>
          </p:nvPr>
        </p:nvSpPr>
        <p:spPr>
          <a:xfrm>
            <a:off x="779463" y="1251153"/>
            <a:ext cx="3657600" cy="2203524"/>
          </a:xfrm>
        </p:spPr>
        <p:txBody>
          <a:bodyPr>
            <a:normAutofit fontScale="70000" lnSpcReduction="20000"/>
          </a:bodyPr>
          <a:lstStyle/>
          <a:p>
            <a:r>
              <a:rPr lang="it-IT" sz="2600" dirty="0" smtClean="0"/>
              <a:t>Definition:</a:t>
            </a:r>
          </a:p>
          <a:p>
            <a:pPr marL="0" indent="0">
              <a:buNone/>
            </a:pPr>
            <a:r>
              <a:rPr lang="it-IT" dirty="0" smtClean="0"/>
              <a:t> “</a:t>
            </a:r>
            <a:r>
              <a:rPr lang="en-US" dirty="0"/>
              <a:t>The </a:t>
            </a:r>
            <a:r>
              <a:rPr lang="en-US" dirty="0" err="1"/>
              <a:t>nominalistic</a:t>
            </a:r>
            <a:r>
              <a:rPr lang="en-US" dirty="0"/>
              <a:t> principle means that a monetary obligation involves the payment of so many chattels, being legal tender at the time of payment, as, if added together according to the nominal value indicated thereon, produce a sum equal to the amount of the </a:t>
            </a:r>
            <a:r>
              <a:rPr lang="en-US" dirty="0" smtClean="0"/>
              <a:t>debt” (F.A. Mann)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 smtClean="0"/>
              <a:t>“1 Euro = 1 Euro”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half" idx="15"/>
          </p:nvPr>
        </p:nvSpPr>
        <p:spPr>
          <a:xfrm>
            <a:off x="779463" y="3641417"/>
            <a:ext cx="3657600" cy="2875784"/>
          </a:xfrm>
        </p:spPr>
        <p:txBody>
          <a:bodyPr>
            <a:noAutofit/>
          </a:bodyPr>
          <a:lstStyle/>
          <a:p>
            <a:r>
              <a:rPr lang="it-IT" sz="1500" dirty="0" err="1" smtClean="0"/>
              <a:t>History</a:t>
            </a:r>
            <a:r>
              <a:rPr lang="it-IT" sz="1500" dirty="0" smtClean="0"/>
              <a:t>:  </a:t>
            </a:r>
            <a:r>
              <a:rPr lang="it-IT" sz="1500" dirty="0" err="1" smtClean="0"/>
              <a:t>Metallism</a:t>
            </a:r>
            <a:r>
              <a:rPr lang="it-IT" sz="1500" dirty="0" smtClean="0"/>
              <a:t> </a:t>
            </a:r>
            <a:r>
              <a:rPr lang="it-IT" sz="1500" i="1" dirty="0" smtClean="0"/>
              <a:t>vs. </a:t>
            </a:r>
            <a:r>
              <a:rPr lang="it-IT" sz="1500" dirty="0" err="1" smtClean="0"/>
              <a:t>nominalism</a:t>
            </a:r>
            <a:endParaRPr lang="it-IT" sz="1500" dirty="0" smtClean="0"/>
          </a:p>
          <a:p>
            <a:r>
              <a:rPr lang="it-IT" sz="1500" dirty="0" err="1" smtClean="0"/>
              <a:t>Sources</a:t>
            </a:r>
            <a:r>
              <a:rPr lang="it-IT" sz="1500" dirty="0" smtClean="0"/>
              <a:t>: for </a:t>
            </a:r>
            <a:r>
              <a:rPr lang="it-IT" sz="1500" dirty="0" err="1" smtClean="0"/>
              <a:t>example</a:t>
            </a:r>
            <a:r>
              <a:rPr lang="it-IT" sz="1500" dirty="0" smtClean="0"/>
              <a:t> art. 1277, 1c., </a:t>
            </a:r>
            <a:r>
              <a:rPr lang="it-IT" sz="1500" dirty="0" err="1" smtClean="0"/>
              <a:t>Italian</a:t>
            </a:r>
            <a:r>
              <a:rPr lang="it-IT" sz="1500" dirty="0" smtClean="0"/>
              <a:t> c.c</a:t>
            </a:r>
            <a:r>
              <a:rPr lang="it-IT" sz="1500" i="1" dirty="0" smtClean="0"/>
              <a:t>.</a:t>
            </a:r>
            <a:r>
              <a:rPr lang="it-IT" sz="1500" dirty="0" smtClean="0"/>
              <a:t>(</a:t>
            </a:r>
            <a:r>
              <a:rPr lang="it-IT" sz="1500" baseline="30000" dirty="0">
                <a:solidFill>
                  <a:schemeClr val="tx1"/>
                </a:solidFill>
              </a:rPr>
              <a:t>(</a:t>
            </a:r>
            <a:r>
              <a:rPr lang="it-IT" sz="1500" dirty="0" err="1">
                <a:solidFill>
                  <a:schemeClr val="tx1"/>
                </a:solidFill>
              </a:rPr>
              <a:t>Monetary</a:t>
            </a:r>
            <a:r>
              <a:rPr lang="it-IT" sz="1500" dirty="0">
                <a:solidFill>
                  <a:schemeClr val="tx1"/>
                </a:solidFill>
              </a:rPr>
              <a:t> </a:t>
            </a:r>
            <a:r>
              <a:rPr lang="it-IT" sz="1500" dirty="0" err="1">
                <a:solidFill>
                  <a:schemeClr val="tx1"/>
                </a:solidFill>
              </a:rPr>
              <a:t>obligations</a:t>
            </a:r>
            <a:r>
              <a:rPr lang="it-IT" sz="1500" dirty="0">
                <a:solidFill>
                  <a:schemeClr val="tx1"/>
                </a:solidFill>
              </a:rPr>
              <a:t> are </a:t>
            </a:r>
            <a:r>
              <a:rPr lang="it-IT" sz="1500" dirty="0" err="1">
                <a:solidFill>
                  <a:schemeClr val="tx1"/>
                </a:solidFill>
              </a:rPr>
              <a:t>extinguished</a:t>
            </a:r>
            <a:r>
              <a:rPr lang="it-IT" sz="1500" dirty="0">
                <a:solidFill>
                  <a:schemeClr val="tx1"/>
                </a:solidFill>
              </a:rPr>
              <a:t> with </a:t>
            </a:r>
            <a:r>
              <a:rPr lang="it-IT" sz="1500" dirty="0" err="1">
                <a:solidFill>
                  <a:schemeClr val="tx1"/>
                </a:solidFill>
              </a:rPr>
              <a:t>money</a:t>
            </a:r>
            <a:r>
              <a:rPr lang="it-IT" sz="1500" dirty="0">
                <a:solidFill>
                  <a:schemeClr val="tx1"/>
                </a:solidFill>
              </a:rPr>
              <a:t> </a:t>
            </a:r>
            <a:r>
              <a:rPr lang="it-IT" sz="1500" dirty="0" err="1">
                <a:solidFill>
                  <a:schemeClr val="tx1"/>
                </a:solidFill>
              </a:rPr>
              <a:t>having</a:t>
            </a:r>
            <a:r>
              <a:rPr lang="it-IT" sz="1500" dirty="0">
                <a:solidFill>
                  <a:schemeClr val="tx1"/>
                </a:solidFill>
              </a:rPr>
              <a:t> </a:t>
            </a:r>
            <a:r>
              <a:rPr lang="it-IT" sz="1500" dirty="0" err="1">
                <a:solidFill>
                  <a:schemeClr val="tx1"/>
                </a:solidFill>
              </a:rPr>
              <a:t>legal</a:t>
            </a:r>
            <a:r>
              <a:rPr lang="it-IT" sz="1500" dirty="0">
                <a:solidFill>
                  <a:schemeClr val="tx1"/>
                </a:solidFill>
              </a:rPr>
              <a:t> tender in State </a:t>
            </a:r>
            <a:r>
              <a:rPr lang="it-IT" sz="1500" dirty="0" err="1">
                <a:solidFill>
                  <a:schemeClr val="tx1"/>
                </a:solidFill>
              </a:rPr>
              <a:t>at</a:t>
            </a:r>
            <a:r>
              <a:rPr lang="it-IT" sz="1500" dirty="0">
                <a:solidFill>
                  <a:schemeClr val="tx1"/>
                </a:solidFill>
              </a:rPr>
              <a:t> the time of </a:t>
            </a:r>
            <a:r>
              <a:rPr lang="it-IT" sz="1500" dirty="0" err="1">
                <a:solidFill>
                  <a:schemeClr val="tx1"/>
                </a:solidFill>
              </a:rPr>
              <a:t>payment</a:t>
            </a:r>
            <a:r>
              <a:rPr lang="it-IT" sz="1500" dirty="0">
                <a:solidFill>
                  <a:schemeClr val="tx1"/>
                </a:solidFill>
              </a:rPr>
              <a:t> and for </a:t>
            </a:r>
            <a:r>
              <a:rPr lang="it-IT" sz="1500" dirty="0" err="1">
                <a:solidFill>
                  <a:schemeClr val="tx1"/>
                </a:solidFill>
              </a:rPr>
              <a:t>its</a:t>
            </a:r>
            <a:r>
              <a:rPr lang="it-IT" sz="1500" dirty="0">
                <a:solidFill>
                  <a:schemeClr val="tx1"/>
                </a:solidFill>
              </a:rPr>
              <a:t> </a:t>
            </a:r>
            <a:r>
              <a:rPr lang="it-IT" sz="1500" dirty="0" err="1">
                <a:solidFill>
                  <a:schemeClr val="tx1"/>
                </a:solidFill>
              </a:rPr>
              <a:t>nominal</a:t>
            </a:r>
            <a:r>
              <a:rPr lang="it-IT" sz="1500" dirty="0">
                <a:solidFill>
                  <a:schemeClr val="tx1"/>
                </a:solidFill>
              </a:rPr>
              <a:t> </a:t>
            </a:r>
            <a:r>
              <a:rPr lang="it-IT" sz="1500" dirty="0" err="1" smtClean="0">
                <a:solidFill>
                  <a:schemeClr val="tx1"/>
                </a:solidFill>
              </a:rPr>
              <a:t>value</a:t>
            </a:r>
            <a:r>
              <a:rPr lang="it-IT" sz="1500" dirty="0" smtClean="0">
                <a:solidFill>
                  <a:schemeClr val="tx1"/>
                </a:solidFill>
              </a:rPr>
              <a:t>)</a:t>
            </a:r>
            <a:r>
              <a:rPr lang="it-IT" sz="1500" i="1" dirty="0" smtClean="0"/>
              <a:t> </a:t>
            </a:r>
            <a:r>
              <a:rPr lang="mr-IN" sz="1500" dirty="0" smtClean="0"/>
              <a:t>–</a:t>
            </a:r>
            <a:r>
              <a:rPr lang="it-IT" sz="1500" dirty="0" smtClean="0"/>
              <a:t> art. 1895 French c.c</a:t>
            </a:r>
            <a:r>
              <a:rPr lang="it-IT" sz="1500" dirty="0" smtClean="0"/>
              <a:t>. (</a:t>
            </a:r>
            <a:r>
              <a:rPr lang="it-IT" sz="1500" dirty="0" smtClean="0">
                <a:solidFill>
                  <a:schemeClr val="tx1"/>
                </a:solidFill>
              </a:rPr>
              <a:t>The </a:t>
            </a:r>
            <a:r>
              <a:rPr lang="it-IT" sz="1500" dirty="0" err="1" smtClean="0">
                <a:solidFill>
                  <a:schemeClr val="tx1"/>
                </a:solidFill>
              </a:rPr>
              <a:t>obligation</a:t>
            </a:r>
            <a:r>
              <a:rPr lang="it-IT" sz="1500" dirty="0" smtClean="0">
                <a:solidFill>
                  <a:schemeClr val="tx1"/>
                </a:solidFill>
              </a:rPr>
              <a:t> </a:t>
            </a:r>
            <a:r>
              <a:rPr lang="it-IT" sz="1500" dirty="0" err="1" smtClean="0">
                <a:solidFill>
                  <a:schemeClr val="tx1"/>
                </a:solidFill>
              </a:rPr>
              <a:t>origination</a:t>
            </a:r>
            <a:r>
              <a:rPr lang="it-IT" sz="1500" dirty="0" smtClean="0">
                <a:solidFill>
                  <a:schemeClr val="tx1"/>
                </a:solidFill>
              </a:rPr>
              <a:t> in a </a:t>
            </a:r>
            <a:r>
              <a:rPr lang="it-IT" sz="1500" dirty="0" err="1" smtClean="0">
                <a:solidFill>
                  <a:schemeClr val="tx1"/>
                </a:solidFill>
              </a:rPr>
              <a:t>loan</a:t>
            </a:r>
            <a:r>
              <a:rPr lang="it-IT" sz="1500" dirty="0" smtClean="0">
                <a:solidFill>
                  <a:schemeClr val="tx1"/>
                </a:solidFill>
              </a:rPr>
              <a:t> of a sum of </a:t>
            </a:r>
            <a:r>
              <a:rPr lang="it-IT" sz="1500" dirty="0" err="1" smtClean="0">
                <a:solidFill>
                  <a:schemeClr val="tx1"/>
                </a:solidFill>
              </a:rPr>
              <a:t>money</a:t>
            </a:r>
            <a:r>
              <a:rPr lang="it-IT" sz="1500" dirty="0" smtClean="0">
                <a:solidFill>
                  <a:schemeClr val="tx1"/>
                </a:solidFill>
              </a:rPr>
              <a:t> </a:t>
            </a:r>
            <a:r>
              <a:rPr lang="it-IT" sz="1500" dirty="0" err="1" smtClean="0">
                <a:solidFill>
                  <a:schemeClr val="tx1"/>
                </a:solidFill>
              </a:rPr>
              <a:t>is</a:t>
            </a:r>
            <a:r>
              <a:rPr lang="it-IT" sz="1500" dirty="0" smtClean="0">
                <a:solidFill>
                  <a:schemeClr val="tx1"/>
                </a:solidFill>
              </a:rPr>
              <a:t> </a:t>
            </a:r>
            <a:r>
              <a:rPr lang="it-IT" sz="1500" dirty="0" err="1" smtClean="0">
                <a:solidFill>
                  <a:schemeClr val="tx1"/>
                </a:solidFill>
              </a:rPr>
              <a:t>always</a:t>
            </a:r>
            <a:r>
              <a:rPr lang="it-IT" sz="1500" dirty="0" smtClean="0">
                <a:solidFill>
                  <a:schemeClr val="tx1"/>
                </a:solidFill>
              </a:rPr>
              <a:t> for the sum </a:t>
            </a:r>
            <a:r>
              <a:rPr lang="it-IT" sz="1500" dirty="0" err="1" smtClean="0">
                <a:solidFill>
                  <a:schemeClr val="tx1"/>
                </a:solidFill>
              </a:rPr>
              <a:t>declared</a:t>
            </a:r>
            <a:r>
              <a:rPr lang="it-IT" sz="1500" dirty="0" smtClean="0">
                <a:solidFill>
                  <a:schemeClr val="tx1"/>
                </a:solidFill>
              </a:rPr>
              <a:t> in the </a:t>
            </a:r>
            <a:r>
              <a:rPr lang="it-IT" sz="1500" dirty="0" err="1" smtClean="0">
                <a:solidFill>
                  <a:schemeClr val="tx1"/>
                </a:solidFill>
              </a:rPr>
              <a:t>contract</a:t>
            </a:r>
            <a:r>
              <a:rPr lang="it-IT" sz="1500" dirty="0" smtClean="0">
                <a:solidFill>
                  <a:schemeClr val="tx1"/>
                </a:solidFill>
              </a:rPr>
              <a:t>. [</a:t>
            </a:r>
            <a:r>
              <a:rPr lang="mr-IN" sz="1500" dirty="0" smtClean="0">
                <a:solidFill>
                  <a:schemeClr val="tx1"/>
                </a:solidFill>
              </a:rPr>
              <a:t>…</a:t>
            </a:r>
            <a:r>
              <a:rPr lang="it-IT" sz="1500" dirty="0" smtClean="0">
                <a:solidFill>
                  <a:schemeClr val="tx1"/>
                </a:solidFill>
              </a:rPr>
              <a:t>]</a:t>
            </a:r>
            <a:r>
              <a:rPr lang="it-IT" sz="1500" dirty="0" smtClean="0"/>
              <a:t>)</a:t>
            </a:r>
            <a:endParaRPr lang="it-IT" sz="15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0953" y="1251153"/>
            <a:ext cx="3657600" cy="2635048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 smtClean="0"/>
              <a:t>Theoretical</a:t>
            </a:r>
            <a:r>
              <a:rPr lang="it-IT" dirty="0" smtClean="0"/>
              <a:t> </a:t>
            </a:r>
            <a:r>
              <a:rPr lang="it-IT" dirty="0" err="1" smtClean="0"/>
              <a:t>foundations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-</a:t>
            </a:r>
            <a:r>
              <a:rPr lang="it-IT" dirty="0" err="1" smtClean="0"/>
              <a:t>regalist</a:t>
            </a:r>
            <a:r>
              <a:rPr lang="it-IT" dirty="0" smtClean="0"/>
              <a:t> </a:t>
            </a:r>
            <a:r>
              <a:rPr lang="it-IT" dirty="0" err="1" smtClean="0"/>
              <a:t>theories</a:t>
            </a:r>
            <a:r>
              <a:rPr lang="it-IT" dirty="0" smtClean="0"/>
              <a:t> (R.J. </a:t>
            </a:r>
            <a:r>
              <a:rPr lang="it-IT" dirty="0" err="1" smtClean="0"/>
              <a:t>Pothier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-</a:t>
            </a:r>
            <a:r>
              <a:rPr lang="it-IT" dirty="0" err="1" smtClean="0"/>
              <a:t>certainty</a:t>
            </a:r>
            <a:r>
              <a:rPr lang="it-IT" dirty="0" smtClean="0"/>
              <a:t> of </a:t>
            </a:r>
            <a:r>
              <a:rPr lang="it-IT" dirty="0" err="1" smtClean="0"/>
              <a:t>commerce</a:t>
            </a:r>
            <a:r>
              <a:rPr lang="it-IT" dirty="0" smtClean="0"/>
              <a:t>- </a:t>
            </a:r>
            <a:r>
              <a:rPr lang="it-IT" dirty="0" err="1" smtClean="0"/>
              <a:t>generalized</a:t>
            </a:r>
            <a:r>
              <a:rPr lang="it-IT" dirty="0" smtClean="0"/>
              <a:t> </a:t>
            </a:r>
            <a:r>
              <a:rPr lang="it-IT" dirty="0" err="1" smtClean="0"/>
              <a:t>practice</a:t>
            </a:r>
            <a:r>
              <a:rPr lang="it-IT" dirty="0" smtClean="0"/>
              <a:t>- </a:t>
            </a:r>
            <a:r>
              <a:rPr lang="it-IT" dirty="0" err="1" smtClean="0"/>
              <a:t>presumed</a:t>
            </a:r>
            <a:r>
              <a:rPr lang="it-IT" dirty="0" smtClean="0"/>
              <a:t> </a:t>
            </a:r>
            <a:r>
              <a:rPr lang="it-IT" dirty="0" err="1" smtClean="0"/>
              <a:t>intention</a:t>
            </a:r>
            <a:r>
              <a:rPr lang="it-IT" dirty="0" smtClean="0"/>
              <a:t> of parties</a:t>
            </a:r>
          </a:p>
          <a:p>
            <a:pPr marL="0" indent="0">
              <a:buNone/>
            </a:pPr>
            <a:r>
              <a:rPr lang="it-IT" dirty="0" smtClean="0"/>
              <a:t>-State </a:t>
            </a:r>
            <a:r>
              <a:rPr lang="it-IT" dirty="0" err="1" smtClean="0"/>
              <a:t>Theory</a:t>
            </a:r>
            <a:r>
              <a:rPr lang="it-IT" dirty="0" smtClean="0"/>
              <a:t> of Money (G.F. Knapp) </a:t>
            </a:r>
          </a:p>
          <a:p>
            <a:endParaRPr lang="it-IT" i="1" dirty="0"/>
          </a:p>
          <a:p>
            <a:pPr marL="0" indent="0">
              <a:buNone/>
            </a:pPr>
            <a:endParaRPr lang="it-IT" i="1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13"/>
          </p:nvPr>
        </p:nvSpPr>
        <p:spPr>
          <a:xfrm>
            <a:off x="4710953" y="4407046"/>
            <a:ext cx="3657600" cy="1642169"/>
          </a:xfrm>
        </p:spPr>
        <p:txBody>
          <a:bodyPr/>
          <a:lstStyle/>
          <a:p>
            <a:r>
              <a:rPr lang="it-IT" dirty="0" err="1"/>
              <a:t>Consequence</a:t>
            </a:r>
            <a:r>
              <a:rPr lang="it-IT" dirty="0"/>
              <a:t> on </a:t>
            </a:r>
            <a:r>
              <a:rPr lang="it-IT" dirty="0" err="1"/>
              <a:t>monetary</a:t>
            </a:r>
            <a:r>
              <a:rPr lang="it-IT" dirty="0"/>
              <a:t> </a:t>
            </a:r>
            <a:r>
              <a:rPr lang="it-IT" dirty="0" err="1"/>
              <a:t>obligations</a:t>
            </a:r>
            <a:r>
              <a:rPr lang="it-IT" dirty="0"/>
              <a:t>: </a:t>
            </a:r>
            <a:r>
              <a:rPr lang="it-IT" dirty="0" err="1"/>
              <a:t>which</a:t>
            </a:r>
            <a:r>
              <a:rPr lang="it-IT" dirty="0"/>
              <a:t> party </a:t>
            </a:r>
            <a:r>
              <a:rPr lang="it-IT" dirty="0" err="1"/>
              <a:t>has</a:t>
            </a:r>
            <a:r>
              <a:rPr lang="it-IT" dirty="0"/>
              <a:t> to bear the </a:t>
            </a:r>
            <a:r>
              <a:rPr lang="it-IT" dirty="0" err="1"/>
              <a:t>risk</a:t>
            </a:r>
            <a:r>
              <a:rPr lang="it-IT" dirty="0"/>
              <a:t> of </a:t>
            </a:r>
            <a:r>
              <a:rPr lang="it-IT" dirty="0" err="1"/>
              <a:t>change</a:t>
            </a:r>
            <a:r>
              <a:rPr lang="it-IT" dirty="0"/>
              <a:t> in </a:t>
            </a:r>
            <a:r>
              <a:rPr lang="it-IT" dirty="0" err="1"/>
              <a:t>value</a:t>
            </a:r>
            <a:r>
              <a:rPr lang="it-IT" dirty="0"/>
              <a:t>?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375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3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nominalistic</a:t>
            </a:r>
            <a:r>
              <a:rPr lang="it-IT" dirty="0" smtClean="0"/>
              <a:t> </a:t>
            </a:r>
            <a:r>
              <a:rPr lang="it-IT" dirty="0" err="1" smtClean="0"/>
              <a:t>principle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Nominalism</a:t>
            </a:r>
            <a:r>
              <a:rPr lang="it-IT" dirty="0"/>
              <a:t> </a:t>
            </a:r>
            <a:r>
              <a:rPr lang="it-IT" i="1" dirty="0" smtClean="0"/>
              <a:t>vs</a:t>
            </a:r>
            <a:r>
              <a:rPr lang="it-IT" dirty="0" smtClean="0"/>
              <a:t>. </a:t>
            </a:r>
            <a:r>
              <a:rPr lang="it-IT" dirty="0" err="1" smtClean="0"/>
              <a:t>Valorism</a:t>
            </a:r>
            <a:r>
              <a:rPr lang="it-IT" smtClean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Valorism</a:t>
            </a:r>
            <a:r>
              <a:rPr lang="it-IT" dirty="0" smtClean="0"/>
              <a:t> </a:t>
            </a:r>
            <a:r>
              <a:rPr lang="it-IT" i="1" dirty="0" smtClean="0"/>
              <a:t>ex ante</a:t>
            </a:r>
            <a:r>
              <a:rPr lang="it-IT" i="1" dirty="0" smtClean="0">
                <a:sym typeface="Wingdings"/>
              </a:rPr>
              <a:t></a:t>
            </a:r>
            <a:r>
              <a:rPr lang="it-IT" dirty="0" smtClean="0">
                <a:sym typeface="Wingdings"/>
              </a:rPr>
              <a:t> private </a:t>
            </a:r>
            <a:r>
              <a:rPr lang="it-IT" dirty="0" err="1" smtClean="0">
                <a:sym typeface="Wingdings"/>
              </a:rPr>
              <a:t>autonomy</a:t>
            </a:r>
            <a:endParaRPr lang="it-IT" dirty="0" smtClean="0">
              <a:sym typeface="Wingdings"/>
            </a:endParaRPr>
          </a:p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r>
              <a:rPr lang="it-IT" dirty="0" err="1" smtClean="0"/>
              <a:t>Valorism</a:t>
            </a:r>
            <a:r>
              <a:rPr lang="it-IT" i="1" dirty="0" smtClean="0"/>
              <a:t> ex post</a:t>
            </a:r>
            <a:r>
              <a:rPr lang="it-IT" i="1" dirty="0" smtClean="0">
                <a:sym typeface="Wingdings"/>
              </a:rPr>
              <a:t> </a:t>
            </a:r>
            <a:r>
              <a:rPr lang="it-IT" dirty="0" smtClean="0">
                <a:sym typeface="Wingdings"/>
              </a:rPr>
              <a:t>legislative or </a:t>
            </a:r>
            <a:r>
              <a:rPr lang="it-IT" dirty="0" err="1" smtClean="0">
                <a:sym typeface="Wingdings"/>
              </a:rPr>
              <a:t>judicial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intervention</a:t>
            </a:r>
            <a:endParaRPr lang="it-IT" dirty="0" smtClean="0">
              <a:sym typeface="Wingdings"/>
            </a:endParaRPr>
          </a:p>
          <a:p>
            <a:pPr marL="0" indent="0">
              <a:buNone/>
            </a:pPr>
            <a:endParaRPr lang="it-IT" dirty="0">
              <a:sym typeface="Wingdings"/>
            </a:endParaRPr>
          </a:p>
          <a:p>
            <a:pPr marL="0" indent="0">
              <a:buNone/>
            </a:pPr>
            <a:r>
              <a:rPr lang="it-IT" dirty="0" smtClean="0">
                <a:sym typeface="Wingdings"/>
              </a:rPr>
              <a:t>“Value”/ “</a:t>
            </a:r>
            <a:r>
              <a:rPr lang="it-IT" dirty="0" err="1" smtClean="0">
                <a:sym typeface="Wingdings"/>
              </a:rPr>
              <a:t>adaptable</a:t>
            </a:r>
            <a:r>
              <a:rPr lang="it-IT" dirty="0" smtClean="0">
                <a:sym typeface="Wingdings"/>
              </a:rPr>
              <a:t>” </a:t>
            </a:r>
            <a:r>
              <a:rPr lang="it-IT" dirty="0" err="1" smtClean="0">
                <a:sym typeface="Wingdings"/>
              </a:rPr>
              <a:t>debts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3547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Nominalism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private &amp; public law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II.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nominalism</a:t>
            </a:r>
            <a:r>
              <a:rPr lang="it-IT" dirty="0" smtClean="0"/>
              <a:t> an imperative/</a:t>
            </a:r>
            <a:r>
              <a:rPr lang="it-IT" dirty="0" err="1" smtClean="0"/>
              <a:t>mandatory</a:t>
            </a:r>
            <a:r>
              <a:rPr lang="it-IT" dirty="0" smtClean="0"/>
              <a:t> </a:t>
            </a:r>
            <a:r>
              <a:rPr lang="it-IT" dirty="0" err="1" smtClean="0"/>
              <a:t>norm</a:t>
            </a:r>
            <a:r>
              <a:rPr lang="it-IT" dirty="0" smtClean="0"/>
              <a:t>? a </a:t>
            </a:r>
            <a:r>
              <a:rPr lang="it-IT" dirty="0" err="1" smtClean="0"/>
              <a:t>rule</a:t>
            </a:r>
            <a:r>
              <a:rPr lang="it-IT" dirty="0" smtClean="0"/>
              <a:t> of “public </a:t>
            </a:r>
            <a:r>
              <a:rPr lang="it-IT" dirty="0" err="1" smtClean="0"/>
              <a:t>order</a:t>
            </a:r>
            <a:r>
              <a:rPr lang="it-IT" dirty="0" smtClean="0"/>
              <a:t>”?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III. Trust &amp; alternative </a:t>
            </a:r>
            <a:r>
              <a:rPr lang="it-IT" dirty="0" err="1"/>
              <a:t>monies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pPr marL="514350" indent="-514350">
              <a:buAutoNum type="romanUcPeriod"/>
            </a:pPr>
            <a:r>
              <a:rPr lang="it-IT" dirty="0" err="1"/>
              <a:t>Payment</a:t>
            </a:r>
            <a:r>
              <a:rPr lang="it-IT" dirty="0"/>
              <a:t> made in</a:t>
            </a:r>
          </a:p>
          <a:p>
            <a:pPr marL="0" indent="0">
              <a:buNone/>
            </a:pPr>
            <a:r>
              <a:rPr lang="it-IT" dirty="0"/>
              <a:t>      a) </a:t>
            </a:r>
            <a:r>
              <a:rPr lang="it-IT" b="1" u="sng" dirty="0" err="1"/>
              <a:t>legal</a:t>
            </a:r>
            <a:r>
              <a:rPr lang="it-IT" b="1" u="sng" dirty="0"/>
              <a:t> tender</a:t>
            </a:r>
            <a:r>
              <a:rPr lang="it-IT" u="sng" dirty="0"/>
              <a:t> </a:t>
            </a:r>
          </a:p>
          <a:p>
            <a:pPr marL="0" indent="0">
              <a:buNone/>
            </a:pPr>
            <a:r>
              <a:rPr lang="it-IT" b="1" dirty="0"/>
              <a:t>      b)</a:t>
            </a:r>
            <a:r>
              <a:rPr lang="it-IT" b="1" u="sng" dirty="0"/>
              <a:t> </a:t>
            </a:r>
            <a:r>
              <a:rPr lang="it-IT" b="1" u="sng" dirty="0" err="1"/>
              <a:t>discharges</a:t>
            </a:r>
            <a:r>
              <a:rPr lang="it-IT" b="1" dirty="0"/>
              <a:t> </a:t>
            </a:r>
            <a:r>
              <a:rPr lang="it-IT" dirty="0"/>
              <a:t>the </a:t>
            </a:r>
            <a:r>
              <a:rPr lang="it-IT" dirty="0" err="1"/>
              <a:t>debtor</a:t>
            </a:r>
            <a:r>
              <a:rPr lang="it-IT" dirty="0"/>
              <a:t> </a:t>
            </a:r>
            <a:r>
              <a:rPr lang="it-IT" dirty="0" err="1"/>
              <a:t>regardless</a:t>
            </a:r>
            <a:r>
              <a:rPr lang="it-IT" dirty="0"/>
              <a:t> of the </a:t>
            </a:r>
            <a:r>
              <a:rPr lang="it-IT" dirty="0" err="1"/>
              <a:t>intrinsic</a:t>
            </a:r>
            <a:r>
              <a:rPr lang="it-IT" dirty="0"/>
              <a:t> and </a:t>
            </a:r>
            <a:r>
              <a:rPr lang="it-IT" dirty="0" err="1"/>
              <a:t>functional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of the </a:t>
            </a:r>
            <a:r>
              <a:rPr lang="it-IT" dirty="0" err="1"/>
              <a:t>money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paid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9437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err="1" smtClean="0"/>
              <a:t>Thank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for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attention</a:t>
            </a:r>
            <a:r>
              <a:rPr lang="it-IT" dirty="0" smtClean="0"/>
              <a:t>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772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Rivoluzione">
  <a:themeElements>
    <a:clrScheme name="Rivoluzione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ivoluzione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ivoluzione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Rivoluzione.thmx</Template>
  <TotalTime>1319</TotalTime>
  <Words>402</Words>
  <Application>Microsoft Macintosh PowerPoint</Application>
  <PresentationFormat>Presentazione su schermo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Rivoluzione</vt:lpstr>
      <vt:lpstr>The nominalistic principle as the lien between public and private dimension of money  </vt:lpstr>
      <vt:lpstr>Presentazione di PowerPoint</vt:lpstr>
      <vt:lpstr>Money &amp; the law</vt:lpstr>
      <vt:lpstr>The nominalistic principle</vt:lpstr>
      <vt:lpstr>The nominalistic principle</vt:lpstr>
      <vt:lpstr>Nominalism between private &amp; public law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-- --</dc:creator>
  <cp:lastModifiedBy>-- --</cp:lastModifiedBy>
  <cp:revision>26</cp:revision>
  <dcterms:created xsi:type="dcterms:W3CDTF">2018-12-11T21:44:15Z</dcterms:created>
  <dcterms:modified xsi:type="dcterms:W3CDTF">2018-12-13T10:14:48Z</dcterms:modified>
</cp:coreProperties>
</file>